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6" r:id="rId3"/>
    <p:sldId id="407" r:id="rId4"/>
    <p:sldId id="380" r:id="rId5"/>
    <p:sldId id="401" r:id="rId6"/>
    <p:sldId id="405" r:id="rId7"/>
    <p:sldId id="402" r:id="rId8"/>
    <p:sldId id="404" r:id="rId9"/>
    <p:sldId id="403" r:id="rId10"/>
    <p:sldId id="398" r:id="rId11"/>
    <p:sldId id="400" r:id="rId12"/>
    <p:sldId id="388" r:id="rId13"/>
    <p:sldId id="393" r:id="rId14"/>
    <p:sldId id="389" r:id="rId15"/>
    <p:sldId id="394" r:id="rId16"/>
    <p:sldId id="396" r:id="rId17"/>
    <p:sldId id="395" r:id="rId18"/>
    <p:sldId id="397" r:id="rId19"/>
    <p:sldId id="391" r:id="rId20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uk Stevens" initials="AS" lastIdx="1" clrIdx="0">
    <p:extLst>
      <p:ext uri="{19B8F6BF-5375-455C-9EA6-DF929625EA0E}">
        <p15:presenceInfo xmlns:p15="http://schemas.microsoft.com/office/powerpoint/2012/main" userId="S-1-5-21-2325124003-3603355629-2290342373-2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2T10:49:04.00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E25E5-2489-4008-8542-81E34B9D62A5}" type="datetimeFigureOut">
              <a:rPr lang="fr-BE" smtClean="0"/>
              <a:t>22-11-24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F7D5-6B78-472E-A8F1-97952D699A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74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6CC29-2D3B-4AC6-861B-3CFF1A374B9A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A997-F9B1-4836-9C8A-64FE1FBDB8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4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0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19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1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4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35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2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77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67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6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06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7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3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5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1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C4CA-4230-4EA4-8E33-FAF4EF7DEA50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A5EA99-F0D8-4866-A61B-16B78ADE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1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ervice.fabriques@evechedeliege.b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283EA0-C788-460A-8B15-A55BE7F9D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97927"/>
            <a:ext cx="10519954" cy="139653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FABRIQUES d’EGLISE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QUEL AVENIR ?</a:t>
            </a:r>
            <a:br>
              <a:rPr lang="fr-FR" b="1" dirty="0" smtClean="0"/>
            </a:br>
            <a:r>
              <a:rPr lang="fr-FR" sz="3100" b="1" dirty="0" smtClean="0"/>
              <a:t>COLLABORATION - REGROUPEMENT - FUSION</a:t>
            </a:r>
            <a:endParaRPr lang="fr-FR" sz="31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3E02AF4-20E8-46D4-9421-BF2E8E622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977" y="1215831"/>
            <a:ext cx="9144000" cy="22911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sz="4800" b="1" dirty="0" smtClean="0"/>
              <a:t>23/11/2024</a:t>
            </a:r>
          </a:p>
          <a:p>
            <a:pPr algn="ctr"/>
            <a:endParaRPr lang="fr-FR" sz="48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8" y="663888"/>
            <a:ext cx="1375898" cy="157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BCC9-3D31-46AB-A42E-83E3278A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Fabriques d’église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Des collaborations sont possibles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B3F33-82AB-4598-AF0C-2EDD00A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84" y="1778925"/>
            <a:ext cx="9817128" cy="4954384"/>
          </a:xfrm>
        </p:spPr>
        <p:txBody>
          <a:bodyPr>
            <a:normAutofit/>
          </a:bodyPr>
          <a:lstStyle/>
          <a:p>
            <a:endParaRPr lang="fr-FR" sz="4000" b="1" dirty="0" smtClean="0"/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Solidarité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Partage de mêmes membres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Fabriques « jumelles » ou « clones »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Groupement / plateforme </a:t>
            </a:r>
          </a:p>
        </p:txBody>
      </p:sp>
    </p:spTree>
    <p:extLst>
      <p:ext uri="{BB962C8B-B14F-4D97-AF65-F5344CB8AC3E}">
        <p14:creationId xmlns:p14="http://schemas.microsoft.com/office/powerpoint/2010/main" val="6519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BCC9-3D31-46AB-A42E-83E3278A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Fabriques d’église – </a:t>
            </a:r>
            <a:r>
              <a:rPr lang="fr-FR" b="1" dirty="0" smtClean="0"/>
              <a:t>Fusion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B3F33-82AB-4598-AF0C-2EDD00A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84" y="1778925"/>
            <a:ext cx="9817128" cy="495438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Inconvénients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Quelles conséquences ?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pratique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71C227-A94B-4284-AFEC-69006800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Pourquoi la fusion ? Quels objectifs ?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576F78-609D-450C-9E4C-E17EAD87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792968" cy="5166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Officialisation de regroupement des forces et d’entraide entre paroisses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Simplification administrative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Palie au manque de bénévoles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Economies d’échelle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Meilleure gestion des ressources (capitaux, etc.)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!!! La fusion n’est pas synonyme de fermeture d’église !!!!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71C227-A94B-4284-AFEC-69006800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Pourquoi la fusion ? Quels </a:t>
            </a:r>
            <a:r>
              <a:rPr lang="fr-FR" b="1" dirty="0" smtClean="0"/>
              <a:t>objectifs </a:t>
            </a:r>
            <a:r>
              <a:rPr lang="fr-FR" b="1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576F78-609D-450C-9E4C-E17EAD87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792968" cy="5166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aux faux espoirs !!!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y aura plus à faire avec moins de fabriciens,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Prévoir de l’aide professionnelle : comptabilité et gestion immobilière,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Phantasme communal : Diminution des interventions car assimilation hâtive à des fermetures d’église.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!!! La fusion n’est pas synonyme de fermeture d’église !!!!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AB91F1-49AE-494E-82DD-2886D1D7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Processus de fusion, en résumé : </a:t>
            </a:r>
            <a:br>
              <a:rPr lang="fr-FR" b="1" dirty="0" smtClean="0"/>
            </a:br>
            <a:r>
              <a:rPr lang="fr-FR" b="1" dirty="0" smtClean="0"/>
              <a:t>Qui fait quoi ?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C5D47D-6795-4A7C-8554-32CBF3AF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046" y="1905000"/>
            <a:ext cx="10316095" cy="4620491"/>
          </a:xfrm>
        </p:spPr>
        <p:txBody>
          <a:bodyPr>
            <a:normAutofit/>
          </a:bodyPr>
          <a:lstStyle/>
          <a:p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FE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font la demande et fournissent les éléments au dossier,</a:t>
            </a: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L’évêché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instruit la demande, aide à la complétude du dossier, </a:t>
            </a: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Commune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remet un avis (obligatoire mais non contraignant),</a:t>
            </a: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L’Evêché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valide le dossier et transmet à la RW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Région Wallonne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décide de la fusion, après avis du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Ministre Fédéral de la Justice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Conséquences d’une fusion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3743" y="1733909"/>
            <a:ext cx="10708257" cy="4589253"/>
          </a:xfrm>
        </p:spPr>
        <p:txBody>
          <a:bodyPr>
            <a:norm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l’issue de la fusion = une seule paroisse = une seule fabrique = un seul conseil de fabrique = un seul patrimoine = un seul numéro BCE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faut décider quelle sera l’absorbante et les absorbées et le nom de la « nouvelle » paroisse issue de la fusion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conseil de fabrique passe de 5 à 9 membres élus (&lt; ou &gt; à 5.000 habitants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faut veiller à la représentativité des anciennes fabriques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2683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Conséquences d’une fusion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3743" y="1733909"/>
            <a:ext cx="10708257" cy="4589253"/>
          </a:xfrm>
        </p:spPr>
        <p:txBody>
          <a:bodyPr>
            <a:norm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bâtiments du culte restent bâtiments du culte, mais en droit canon, comme il n’y a qu’une seule paroisse, on a une « église-mère » et des « filiales-chapelles ». Le droit aux subsides communaux reste acquis pour chacune (à prévoir dans un budget unique).</a:t>
            </a:r>
          </a:p>
          <a:p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Délais longs : de 1 an à 2 ans entre le vote explicite des fabriques et la décision du ministre. Entre temps, les anciennes fabriques continuent à vivre et doivent fonctionner.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smtClean="0"/>
              <a:t>FUSION</a:t>
            </a:r>
            <a:br>
              <a:rPr lang="fr-BE" b="1" dirty="0" smtClean="0"/>
            </a:br>
            <a:r>
              <a:rPr lang="fr-BE" b="1" dirty="0" smtClean="0"/>
              <a:t>Textes légaux applicables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 62, 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oi du 18 germinal an X</a:t>
            </a:r>
          </a:p>
          <a:p>
            <a:pPr marL="0" indent="0">
              <a:buNone/>
            </a:pPr>
            <a:endParaRPr lang="fr-B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 18, Décret wallon du 18 mai 2017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Composition du dossier de fusion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8634" y="1264555"/>
            <a:ext cx="9925978" cy="4865298"/>
          </a:xfrm>
        </p:spPr>
        <p:txBody>
          <a:bodyPr>
            <a:no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Délibération explicite des fabriques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Derniers comptes et budgets de chaque fabrique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précise des paroisses et fabriques concernées (nom, territoire paroissial, composition du CF, …)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Relevés des patrimoines immobiliers et financiers</a:t>
            </a:r>
          </a:p>
          <a:p>
            <a:r>
              <a:rPr lang="fr-B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Inventaire du patrimoine mobilier (CIPAR – date ultime le 31/12/2027) (étape la plus contraignante et longue) 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Avis du doyen et avis de la commune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Décision quant à la situation du siège social, locaux de réunion et d’archives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 présumée et proposée du futur conseil issu de la fusion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au niveau des places de ministres du culte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5445E35-CBF5-4E6E-AB65-209F3BADA92E}"/>
              </a:ext>
            </a:extLst>
          </p:cNvPr>
          <p:cNvSpPr txBox="1"/>
          <p:nvPr/>
        </p:nvSpPr>
        <p:spPr>
          <a:xfrm>
            <a:off x="2801390" y="299258"/>
            <a:ext cx="89395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 u="sng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L’équipe </a:t>
            </a:r>
            <a:r>
              <a:rPr lang="fr-BE" sz="2000" b="1" u="sng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Service Fabriques d’Eglise au complet 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 ordre d’arrivée dans le service :</a:t>
            </a:r>
          </a:p>
          <a:p>
            <a:pPr algn="just"/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Philippe </a:t>
            </a:r>
            <a:r>
              <a:rPr lang="fr-BE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LAMALLE, Directeur du </a:t>
            </a:r>
            <a:r>
              <a:rPr lang="fr-BE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			</a:t>
            </a:r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Anouk STEVENS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Vincent </a:t>
            </a:r>
            <a:r>
              <a:rPr lang="fr-BE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PALMIERI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Paul BIQUET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ASBL : Vincent PALMIERI </a:t>
            </a:r>
          </a:p>
          <a:p>
            <a:pPr algn="just"/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fr-BE" sz="20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uméro général : </a:t>
            </a:r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04 223 42 12</a:t>
            </a:r>
          </a:p>
          <a:p>
            <a:pPr algn="just"/>
            <a:r>
              <a:rPr lang="fr-BE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BE" sz="20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dresse </a:t>
            </a:r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courriel </a:t>
            </a:r>
            <a:r>
              <a:rPr lang="fr-BE" sz="20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générique :</a:t>
            </a:r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BE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service.fabriques@evechedeliege.be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rue </a:t>
            </a:r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BE" sz="20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l’Évêché 25 </a:t>
            </a:r>
            <a:r>
              <a:rPr lang="fr-BE" sz="2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4000 Liège</a:t>
            </a:r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363" y="1674850"/>
            <a:ext cx="1644497" cy="18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smtClean="0"/>
              <a:t>L’« à-venir » des </a:t>
            </a:r>
            <a:r>
              <a:rPr lang="fr-BE" b="1" dirty="0"/>
              <a:t>é</a:t>
            </a:r>
            <a:r>
              <a:rPr lang="fr-BE" b="1" dirty="0" smtClean="0"/>
              <a:t>glises au Pays de Liège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757" y="1905000"/>
            <a:ext cx="3245707" cy="46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OBJECTIF 2020 : Directoire diocésain pour la gestion du temporel des cultes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515" y="2331308"/>
            <a:ext cx="3596800" cy="40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BCC9-3D31-46AB-A42E-83E3278A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2" y="622726"/>
            <a:ext cx="9515888" cy="128089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Rappel </a:t>
            </a:r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 missions légales et compétences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B3F33-82AB-4598-AF0C-2EDD00A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322" y="1903616"/>
            <a:ext cx="9817128" cy="495438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 publique : conséquences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 spécifique limité par la loi à la gestion du temporel du culte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d’autres missions : elle ne peut pas s’occuper ou motiver ses décisions sur d’autres aspects : pastorale, social, enseignement, jeunesse, vie associative, 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71C227-A94B-4284-AFEC-69006800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373" y="626076"/>
            <a:ext cx="9544007" cy="897924"/>
          </a:xfrm>
        </p:spPr>
        <p:txBody>
          <a:bodyPr/>
          <a:lstStyle/>
          <a:p>
            <a:r>
              <a:rPr lang="fr-FR" b="1" dirty="0" smtClean="0"/>
              <a:t>Rappel : missions </a:t>
            </a:r>
            <a:r>
              <a:rPr lang="fr-FR" b="1" dirty="0"/>
              <a:t>légales et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576F78-609D-450C-9E4C-E17EAD87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792968" cy="5105400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fr-F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eiller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 l’entretien et la conservation des bâtiments de culte (église et presbytère), sans considération de propriétaire,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F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dministrer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biens et les fonds affectés à l’exercice du culte,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fr-F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ssurer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l’exercice du culte et maintenir sa dignité,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fr-F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echercher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moyens nécessaires pour la réalisation des missions qui lui sont confiées</a:t>
            </a:r>
            <a:r>
              <a:rPr lang="fr-F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rôle des fabriques est limité à ces compétences.  Elles doivent rester étrangères à tout ce qui n’a pas rapport directement avec le culte, elles sont notamment incompétentes en matière de bienfaisance, d’enseignement ou de sépulture</a:t>
            </a:r>
            <a:r>
              <a:rPr lang="fr-F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compétence territoriale est limitée au territoire de la paroisse.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			FE – Différentes réformes : </a:t>
            </a:r>
            <a:r>
              <a:rPr lang="fr-BE" sz="3200" b="1" dirty="0" smtClean="0"/>
              <a:t/>
            </a:r>
            <a:br>
              <a:rPr lang="fr-BE" sz="3200" b="1" dirty="0" smtClean="0"/>
            </a:br>
            <a:r>
              <a:rPr lang="fr-BE" sz="3200" b="1" dirty="0" smtClean="0"/>
              <a:t>	Flandre</a:t>
            </a:r>
            <a:r>
              <a:rPr lang="fr-BE" sz="3200" b="1" dirty="0"/>
              <a:t>, Cté </a:t>
            </a:r>
            <a:r>
              <a:rPr lang="fr-BE" sz="3200" b="1" dirty="0" smtClean="0"/>
              <a:t>Germanophone, Bruxelles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2004 : nouveau décret flamand</a:t>
            </a:r>
          </a:p>
          <a:p>
            <a:pPr lvl="1"/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Création d’administrations centrales </a:t>
            </a:r>
          </a:p>
          <a:p>
            <a:pPr lvl="1"/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 d’introduire un plan pluriannuel (6 ans)</a:t>
            </a:r>
          </a:p>
          <a:p>
            <a:pPr marL="457200" lvl="1" indent="0">
              <a:buNone/>
            </a:pP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2008 : nouveau décret de la Communauté germanophone</a:t>
            </a:r>
          </a:p>
          <a:p>
            <a:pPr lvl="1"/>
            <a:endParaRPr lang="fr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2021 : nouvelle ordonnance de la Région Bruxelloise</a:t>
            </a:r>
          </a:p>
          <a:p>
            <a:pPr lvl="1"/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 de la RBC plafonnée à 30-40% des dépenses</a:t>
            </a:r>
          </a:p>
          <a:p>
            <a:pPr lvl="1"/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d’associations de fabriques </a:t>
            </a:r>
          </a:p>
          <a:p>
            <a:pPr lvl="1"/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Suppression du chapitre 1</a:t>
            </a:r>
            <a:r>
              <a:rPr lang="fr-BE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des dépenses 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BCC9-3D31-46AB-A42E-83E3278A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40586"/>
            <a:ext cx="8911687" cy="1280890"/>
          </a:xfrm>
        </p:spPr>
        <p:txBody>
          <a:bodyPr>
            <a:normAutofit/>
          </a:bodyPr>
          <a:lstStyle/>
          <a:p>
            <a:r>
              <a:rPr lang="fr-FR" b="1" dirty="0" smtClean="0"/>
              <a:t>FE – Réforme en Région Wallonne ?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B3F33-82AB-4598-AF0C-2EDD00A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84" y="1778925"/>
            <a:ext cx="9817128" cy="495438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Projets de réforme (ancien et nouveau gouvernement)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Où en sommes-nous ?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Lignes de force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Prendre son avenir en main</a:t>
            </a: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BCC9-3D31-46AB-A42E-83E3278A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FE – Réforme en Région Wallonne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B3F33-82AB-4598-AF0C-2EDD00A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84" y="1778925"/>
            <a:ext cx="9817128" cy="4954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Ancien gouvernement (projet Collignon)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Lignes de force :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Réduction des interventions communales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Fusion obligatoire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&lt; 8.000 habitants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si &gt;16.000 et &lt; 25.000 habitants </a:t>
            </a:r>
          </a:p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Suppression des presbytères (indemnités logement pour tous)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BCC9-3D31-46AB-A42E-83E3278A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FE – Réforme en Région Wallonne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B3F33-82AB-4598-AF0C-2EDD00A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84" y="1778925"/>
            <a:ext cx="9817128" cy="495438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Nouveau Gouvernement</a:t>
            </a: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Déclaration Politique Régionale</a:t>
            </a:r>
          </a:p>
          <a:p>
            <a:pPr lvl="1"/>
            <a:r>
              <a:rPr lang="fr-FR" sz="2400" b="1" dirty="0"/>
              <a:t>Planification &amp; rationalisation : fusions à terme</a:t>
            </a:r>
          </a:p>
          <a:p>
            <a:pPr lvl="1"/>
            <a:r>
              <a:rPr lang="fr-FR" sz="2400" b="1" dirty="0"/>
              <a:t>Gestion FE et rôle Evêché</a:t>
            </a:r>
          </a:p>
          <a:p>
            <a:pPr lvl="1"/>
            <a:r>
              <a:rPr lang="fr-FR" sz="2400" b="1" dirty="0"/>
              <a:t>Financement et logement</a:t>
            </a:r>
          </a:p>
          <a:p>
            <a:pPr lvl="1"/>
            <a:r>
              <a:rPr lang="fr-FR" sz="2400" b="1" dirty="0"/>
              <a:t>Usage mixte et réaffectation</a:t>
            </a:r>
          </a:p>
          <a:p>
            <a:pPr lvl="1"/>
            <a:r>
              <a:rPr lang="fr-FR" sz="2400" b="1" dirty="0"/>
              <a:t>Préservation patrimoine</a:t>
            </a:r>
          </a:p>
          <a:p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Prendre son avenir en main</a:t>
            </a: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1766</TotalTime>
  <Words>694</Words>
  <Application>Microsoft Office PowerPoint</Application>
  <PresentationFormat>Grand écran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Brin</vt:lpstr>
      <vt:lpstr>FABRIQUES d’EGLISE QUEL AVENIR ? COLLABORATION - REGROUPEMENT - FUSION</vt:lpstr>
      <vt:lpstr>L’« à-venir » des églises au Pays de Liège</vt:lpstr>
      <vt:lpstr>OBJECTIF 2020 : Directoire diocésain pour la gestion du temporel des cultes</vt:lpstr>
      <vt:lpstr>Rappel : missions légales et compétences</vt:lpstr>
      <vt:lpstr>Rappel : missions légales et compétences</vt:lpstr>
      <vt:lpstr>   FE – Différentes réformes :   Flandre, Cté Germanophone, Bruxelles</vt:lpstr>
      <vt:lpstr>FE – Réforme en Région Wallonne ?</vt:lpstr>
      <vt:lpstr>FE – Réforme en Région Wallonne ?</vt:lpstr>
      <vt:lpstr>FE – Réforme en Région Wallonne ?</vt:lpstr>
      <vt:lpstr>Fabriques d’église  Des collaborations sont possibles</vt:lpstr>
      <vt:lpstr>Fabriques d’église – Fusion </vt:lpstr>
      <vt:lpstr>Pourquoi la fusion ? Quels objectifs ?</vt:lpstr>
      <vt:lpstr>Pourquoi la fusion ? Quels objectifs ?</vt:lpstr>
      <vt:lpstr>Processus de fusion, en résumé :  Qui fait quoi ?</vt:lpstr>
      <vt:lpstr>Conséquences d’une fusion</vt:lpstr>
      <vt:lpstr>Conséquences d’une fusion</vt:lpstr>
      <vt:lpstr>FUSION Textes légaux applicables</vt:lpstr>
      <vt:lpstr>Composition du dossier de fusion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FABRIQUES d’EGLISES</dc:title>
  <dc:creator>philippe lamalle</dc:creator>
  <cp:lastModifiedBy>Anouk Stevens</cp:lastModifiedBy>
  <cp:revision>90</cp:revision>
  <cp:lastPrinted>2024-11-22T10:39:18Z</cp:lastPrinted>
  <dcterms:created xsi:type="dcterms:W3CDTF">2021-10-10T13:47:37Z</dcterms:created>
  <dcterms:modified xsi:type="dcterms:W3CDTF">2024-11-22T13:18:28Z</dcterms:modified>
</cp:coreProperties>
</file>