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0" r:id="rId2"/>
    <p:sldId id="287" r:id="rId3"/>
    <p:sldId id="288" r:id="rId4"/>
    <p:sldId id="289" r:id="rId5"/>
    <p:sldId id="291" r:id="rId6"/>
    <p:sldId id="259" r:id="rId7"/>
    <p:sldId id="292" r:id="rId8"/>
    <p:sldId id="265" r:id="rId9"/>
    <p:sldId id="266" r:id="rId10"/>
    <p:sldId id="268" r:id="rId11"/>
    <p:sldId id="269" r:id="rId12"/>
    <p:sldId id="271" r:id="rId13"/>
    <p:sldId id="270" r:id="rId14"/>
    <p:sldId id="272" r:id="rId15"/>
    <p:sldId id="277" r:id="rId16"/>
    <p:sldId id="273" r:id="rId17"/>
    <p:sldId id="274" r:id="rId18"/>
    <p:sldId id="275" r:id="rId19"/>
    <p:sldId id="284" r:id="rId20"/>
    <p:sldId id="278" r:id="rId21"/>
    <p:sldId id="267" r:id="rId22"/>
    <p:sldId id="261" r:id="rId23"/>
    <p:sldId id="285" r:id="rId24"/>
    <p:sldId id="293" r:id="rId25"/>
    <p:sldId id="276" r:id="rId26"/>
    <p:sldId id="294" r:id="rId27"/>
    <p:sldId id="263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25101-2091-4276-AA72-4419334979B6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3C5E-D13F-483E-A8DC-A776DF78CD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050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3C5E-D13F-483E-A8DC-A776DF78CD8D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919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3C5E-D13F-483E-A8DC-A776DF78CD8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006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056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99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14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606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94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40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725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52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34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96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7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9F7B-5A6A-48F9-9FBA-529A5DD8F794}" type="datetimeFigureOut">
              <a:rPr lang="fr-BE" smtClean="0"/>
              <a:t>10-12-18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E1E5-EEAF-4BF3-B242-AEFC89A161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9447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afe.b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e.leclercq@evechedeliege.be" TargetMode="External"/><Relationship Id="rId2" Type="http://schemas.openxmlformats.org/officeDocument/2006/relationships/hyperlink" Target="mailto:acf@diocesedenamur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ipar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86E363D3-8F11-44EB-9F63-B68F2682F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4" t="8572" r="6875" b="75347"/>
          <a:stretch/>
        </p:blipFill>
        <p:spPr>
          <a:xfrm>
            <a:off x="4683965" y="4676423"/>
            <a:ext cx="3292664" cy="1694878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8ECB149-31EC-4AC6-B870-14CE423AD516}"/>
              </a:ext>
            </a:extLst>
          </p:cNvPr>
          <p:cNvSpPr txBox="1"/>
          <p:nvPr/>
        </p:nvSpPr>
        <p:spPr>
          <a:xfrm>
            <a:off x="211667" y="382060"/>
            <a:ext cx="160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dirty="0"/>
              <a:t>Isabelle LECLERCQ</a:t>
            </a:r>
          </a:p>
          <a:p>
            <a:pPr algn="just"/>
            <a:r>
              <a:rPr lang="fr-BE" sz="1400" dirty="0" err="1"/>
              <a:t>Maura</a:t>
            </a:r>
            <a:r>
              <a:rPr lang="fr-BE" sz="1400" dirty="0"/>
              <a:t> MORIAUX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D8DE6803-131E-48F4-9840-919294E4E2B0}"/>
              </a:ext>
            </a:extLst>
          </p:cNvPr>
          <p:cNvSpPr txBox="1">
            <a:spLocks/>
          </p:cNvSpPr>
          <p:nvPr/>
        </p:nvSpPr>
        <p:spPr>
          <a:xfrm>
            <a:off x="211667" y="1964353"/>
            <a:ext cx="8678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5400" b="1" u="sng" dirty="0"/>
              <a:t>L’ouverture et la sécurisation des églises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55D90101-AF69-402C-AAD0-674189CBC974}"/>
              </a:ext>
            </a:extLst>
          </p:cNvPr>
          <p:cNvSpPr txBox="1">
            <a:spLocks/>
          </p:cNvSpPr>
          <p:nvPr/>
        </p:nvSpPr>
        <p:spPr>
          <a:xfrm>
            <a:off x="1254965" y="3568085"/>
            <a:ext cx="6858000" cy="9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dirty="0"/>
              <a:t>Formation destinée aux fabriques d’églises</a:t>
            </a:r>
          </a:p>
          <a:p>
            <a:pPr marL="0" indent="0" algn="ctr">
              <a:buNone/>
            </a:pPr>
            <a:r>
              <a:rPr lang="fr-BE" sz="1800" dirty="0"/>
              <a:t>6 et 8 décembre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EDCC294-39F4-4AEF-9382-522117A2D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19" y="4676423"/>
            <a:ext cx="1687848" cy="17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AB686B-329A-4F71-95D9-BE82045B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9601"/>
          </a:xfrm>
        </p:spPr>
        <p:txBody>
          <a:bodyPr/>
          <a:lstStyle/>
          <a:p>
            <a:pPr algn="ctr"/>
            <a:r>
              <a:rPr lang="fr-BE" b="1" u="sng" dirty="0"/>
              <a:t>L’environnement de l’église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DC39EE9-53D7-4FB8-B218-8026DD33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42" y="1454728"/>
            <a:ext cx="5058358" cy="5209308"/>
          </a:xfrm>
        </p:spPr>
        <p:txBody>
          <a:bodyPr>
            <a:normAutofit lnSpcReduction="10000"/>
          </a:bodyPr>
          <a:lstStyle/>
          <a:p>
            <a:r>
              <a:rPr lang="fr-BE" dirty="0"/>
              <a:t>Entretenir les abords de l’église: ne pas laisser une </a:t>
            </a:r>
            <a:r>
              <a:rPr lang="fr-BE" sz="3000" dirty="0"/>
              <a:t>impression</a:t>
            </a:r>
            <a:r>
              <a:rPr lang="fr-BE" dirty="0"/>
              <a:t> d’abandon</a:t>
            </a:r>
          </a:p>
          <a:p>
            <a:r>
              <a:rPr lang="fr-BE" dirty="0"/>
              <a:t>Être attentif aux endroits sensibles : ceux qui ne sont pas visibles depuis la voie publique</a:t>
            </a:r>
          </a:p>
          <a:p>
            <a:r>
              <a:rPr lang="fr-BE" dirty="0"/>
              <a:t>Éventuellement, tailler suffisamment bas les plantations devant et autour de l’église pour améliorer la visibilité</a:t>
            </a:r>
          </a:p>
          <a:p>
            <a:r>
              <a:rPr lang="fr-BE" dirty="0"/>
              <a:t>Cela passe aussi par un bon éclairage de l’extérieur</a:t>
            </a:r>
          </a:p>
        </p:txBody>
      </p:sp>
      <p:pic>
        <p:nvPicPr>
          <p:cNvPr id="1026" name="Picture 2" descr="RÃ©sultat de recherche d'images pour &quot;bois Ã©glise saint-lambert&quot;">
            <a:extLst>
              <a:ext uri="{FF2B5EF4-FFF2-40B4-BE49-F238E27FC236}">
                <a16:creationId xmlns="" xmlns:a16="http://schemas.microsoft.com/office/drawing/2014/main" id="{D4DF3F67-C2B4-4F93-AF5D-3D687974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67033"/>
            <a:ext cx="3467683" cy="29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344E2E-D1BB-488C-9573-3D07E4F4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Les accès à l’église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0218F6-88B2-472A-8877-38C053E1F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690689"/>
            <a:ext cx="5290457" cy="488739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BE" dirty="0"/>
              <a:t>Privilégier un </a:t>
            </a:r>
            <a:r>
              <a:rPr lang="fr-BE" b="1" dirty="0"/>
              <a:t>accès unique </a:t>
            </a:r>
            <a:r>
              <a:rPr lang="fr-BE" dirty="0"/>
              <a:t>à l’église depuis l’extérieur car les portes secondaires sont les accès privilégiés pour les voleurs!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BE" dirty="0"/>
              <a:t>Vérifier l’état de la menuiserie et du verrouillage des portes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BE" dirty="0"/>
              <a:t>Privilégier des clés sécurisées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BE" dirty="0"/>
              <a:t>Installer un spot extérieur avec détecteur de mouvements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CE7E1D1-D0C4-451F-9C4B-DAE9302B7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14854" b="19890"/>
          <a:stretch/>
        </p:blipFill>
        <p:spPr>
          <a:xfrm rot="5400000">
            <a:off x="4873361" y="2579362"/>
            <a:ext cx="4959258" cy="28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63C6CF2-A3D8-4543-8578-56847329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8057"/>
            <a:ext cx="78867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fr-BE" dirty="0"/>
              <a:t>Surveiller les fenêtres et autres ouvertures facilement accessibles, ainsi que les annexes, toits, abris,… permettant une escalade et un accès facile à l’intérieur de l’édifice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5DA472-61C5-4323-B49F-53B4502F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34" y="2801273"/>
            <a:ext cx="4021625" cy="37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8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AAF2346-4D95-4035-8087-C935EED9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Les accès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7CA384B-FEFD-4A8D-8E9E-1811AE25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dirty="0"/>
              <a:t>Rappel : accès privilégié par les cambrioleurs!</a:t>
            </a:r>
          </a:p>
          <a:p>
            <a:pPr algn="just"/>
            <a:r>
              <a:rPr lang="fr-BE" dirty="0"/>
              <a:t>Ne plus permettre l’ouverture depuis l’extérieur (pas de cylindre extérieur)</a:t>
            </a:r>
          </a:p>
          <a:p>
            <a:pPr algn="just"/>
            <a:r>
              <a:rPr lang="fr-BE" dirty="0"/>
              <a:t>Porte équipée d’au moins trois verrous avec un ancrage au sol</a:t>
            </a:r>
          </a:p>
          <a:p>
            <a:pPr algn="just"/>
            <a:r>
              <a:rPr lang="fr-BE" dirty="0"/>
              <a:t>Autre mesure de sécurité: barre de bâclage</a:t>
            </a:r>
          </a:p>
          <a:p>
            <a:pPr algn="just"/>
            <a:r>
              <a:rPr lang="fr-BE" dirty="0"/>
              <a:t>Installer un spot avec détecteur de mouvements</a:t>
            </a:r>
          </a:p>
          <a:p>
            <a:pPr algn="just"/>
            <a:r>
              <a:rPr lang="fr-BE" dirty="0"/>
              <a:t>Condamner les accès vétustes</a:t>
            </a:r>
          </a:p>
          <a:p>
            <a:pPr algn="just"/>
            <a:r>
              <a:rPr lang="fr-BE" dirty="0"/>
              <a:t>Garder la possibilité d’une sortie de secours</a:t>
            </a:r>
          </a:p>
        </p:txBody>
      </p:sp>
    </p:spTree>
    <p:extLst>
      <p:ext uri="{BB962C8B-B14F-4D97-AF65-F5344CB8AC3E}">
        <p14:creationId xmlns:p14="http://schemas.microsoft.com/office/powerpoint/2010/main" val="10067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BF7C1A-CB29-466A-92FF-9C12C40F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À l’intérieur de l’église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4A00CA2-125A-480D-A3C4-FC7E019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825625"/>
            <a:ext cx="4609322" cy="4351338"/>
          </a:xfrm>
        </p:spPr>
        <p:txBody>
          <a:bodyPr>
            <a:normAutofit/>
          </a:bodyPr>
          <a:lstStyle/>
          <a:p>
            <a:pPr algn="just"/>
            <a:r>
              <a:rPr lang="fr-BE" dirty="0"/>
              <a:t>Autant que possible, fermer toutes les portes internes à clé</a:t>
            </a:r>
          </a:p>
          <a:p>
            <a:pPr algn="just"/>
            <a:r>
              <a:rPr lang="fr-BE" dirty="0"/>
              <a:t>Être attentif aux endroits susceptibles de pouvoir servir de cachette (placards, confessionnaux, petits locaux techniques,…) et si possible, fermer ces locaux à clés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E009ABF-614D-4B2A-A4CE-7A2E97AD0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1248" y="2357469"/>
            <a:ext cx="4254759" cy="31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1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4DAD3A3-E609-44D9-8D4B-E0B56DB8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4082"/>
            <a:ext cx="7886700" cy="4351338"/>
          </a:xfrm>
        </p:spPr>
        <p:txBody>
          <a:bodyPr/>
          <a:lstStyle/>
          <a:p>
            <a:r>
              <a:rPr lang="fr-BE" dirty="0"/>
              <a:t>Ne pas laisser d’objets « tentants » derrière une fenêtre, visibles depuis l’extérieur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8A6FCE3-F58A-4AAB-B0E0-C9DE9876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5918" r="20816" b="9728"/>
          <a:stretch/>
        </p:blipFill>
        <p:spPr>
          <a:xfrm rot="5400000">
            <a:off x="2692271" y="2036101"/>
            <a:ext cx="4020713" cy="36949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7DE2B30-FFF7-40F4-9F07-981FDCBA5E0A}"/>
              </a:ext>
            </a:extLst>
          </p:cNvPr>
          <p:cNvSpPr txBox="1"/>
          <p:nvPr/>
        </p:nvSpPr>
        <p:spPr>
          <a:xfrm>
            <a:off x="499187" y="5962933"/>
            <a:ext cx="814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dirty="0"/>
              <a:t>© UNESCO, </a:t>
            </a:r>
            <a:r>
              <a:rPr lang="fr-BE" sz="1400" i="1" dirty="0"/>
              <a:t>La sécurisation du patrimoine religieux. Guide sur la protection du patrimoine culturel</a:t>
            </a:r>
            <a:r>
              <a:rPr lang="fr-BE" sz="1400" dirty="0"/>
              <a:t>, t.6, Paris, 2012</a:t>
            </a:r>
          </a:p>
        </p:txBody>
      </p:sp>
    </p:spTree>
    <p:extLst>
      <p:ext uri="{BB962C8B-B14F-4D97-AF65-F5344CB8AC3E}">
        <p14:creationId xmlns:p14="http://schemas.microsoft.com/office/powerpoint/2010/main" val="25764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A95CD0-EEA7-42F2-A93E-FE4D9070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fr-BE" b="1" u="sng" dirty="0"/>
              <a:t>La question du tabernacle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1991D48-675B-400A-BCC9-5CB2819D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1418078"/>
            <a:ext cx="4366726" cy="4802185"/>
          </a:xfrm>
        </p:spPr>
        <p:txBody>
          <a:bodyPr>
            <a:noAutofit/>
          </a:bodyPr>
          <a:lstStyle/>
          <a:p>
            <a:pPr algn="just"/>
            <a:r>
              <a:rPr lang="fr-BE" dirty="0"/>
              <a:t>Lors des vols en 2018 en province du Luxembourg, les tabernacles ont toujours été forcés </a:t>
            </a:r>
          </a:p>
          <a:p>
            <a:pPr algn="just"/>
            <a:r>
              <a:rPr lang="fr-BE" dirty="0"/>
              <a:t>Tabernacles = lieux de conservation du Saint Sacrement</a:t>
            </a:r>
          </a:p>
          <a:p>
            <a:pPr algn="just"/>
            <a:r>
              <a:rPr lang="fr-BE" dirty="0"/>
              <a:t>Ne pas utiliser le tabernacle comme lieu de rangement de divers objets</a:t>
            </a:r>
          </a:p>
          <a:p>
            <a:pPr algn="just"/>
            <a:r>
              <a:rPr lang="fr-BE" dirty="0"/>
              <a:t>Conserver les hosties dans un ciboire digne mais sans valeur patrimoniale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0091B1A-3A29-45E1-A1BE-DB2151E51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6104" y="2290961"/>
            <a:ext cx="4802185" cy="36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978EAE-107C-45EC-9896-B4582E68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fr-BE" b="1" u="sng" dirty="0"/>
              <a:t>L’importance de l’inventaire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8FB1994-65FA-4206-83C0-FA350048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86859"/>
            <a:ext cx="7886699" cy="3361315"/>
          </a:xfrm>
        </p:spPr>
        <p:txBody>
          <a:bodyPr>
            <a:noAutofit/>
          </a:bodyPr>
          <a:lstStyle/>
          <a:p>
            <a:pPr algn="just"/>
            <a:r>
              <a:rPr lang="fr-BE" dirty="0"/>
              <a:t>Connaître son patrimoine pour mieux le protéger</a:t>
            </a:r>
          </a:p>
          <a:p>
            <a:pPr lvl="1" algn="just"/>
            <a:r>
              <a:rPr lang="fr-BE" sz="2800" dirty="0"/>
              <a:t>Savoir où les objets se trouvent</a:t>
            </a:r>
          </a:p>
          <a:p>
            <a:pPr lvl="1" algn="just"/>
            <a:r>
              <a:rPr lang="fr-BE" sz="2800" dirty="0"/>
              <a:t>Savoir ce que l’on a </a:t>
            </a:r>
          </a:p>
          <a:p>
            <a:pPr algn="just"/>
            <a:r>
              <a:rPr lang="fr-BE" dirty="0"/>
              <a:t>En cas de vol:</a:t>
            </a:r>
          </a:p>
          <a:p>
            <a:pPr lvl="1" algn="just"/>
            <a:r>
              <a:rPr lang="fr-BE" sz="2800" dirty="0"/>
              <a:t>Attester que l’objet volé se trouvait bien dans l’église</a:t>
            </a:r>
          </a:p>
          <a:p>
            <a:pPr lvl="1" algn="just"/>
            <a:r>
              <a:rPr lang="fr-BE" sz="2800" dirty="0"/>
              <a:t>Faciliter l’enquête </a:t>
            </a:r>
          </a:p>
          <a:p>
            <a:pPr lvl="1" algn="just"/>
            <a:r>
              <a:rPr lang="fr-BE" sz="2800" dirty="0"/>
              <a:t>Empêcher la revente des objets sur le marché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707C9CA-7154-413E-8404-3DF72A17A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3" y="4692361"/>
            <a:ext cx="5165078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8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148298C-2766-4025-B556-5A681E9B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3" y="-145348"/>
            <a:ext cx="7886700" cy="1067327"/>
          </a:xfrm>
        </p:spPr>
        <p:txBody>
          <a:bodyPr/>
          <a:lstStyle/>
          <a:p>
            <a:pPr algn="ctr"/>
            <a:r>
              <a:rPr lang="fr-BE" b="1" u="sng" dirty="0"/>
              <a:t>En plus…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E0FB2F4-777C-4DE4-B92F-4BCF96C8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98" y="765110"/>
            <a:ext cx="7716999" cy="3658787"/>
          </a:xfrm>
        </p:spPr>
        <p:txBody>
          <a:bodyPr/>
          <a:lstStyle/>
          <a:p>
            <a:pPr algn="just"/>
            <a:r>
              <a:rPr lang="fr-BE" dirty="0"/>
              <a:t>Sécuriser les objets de valeur</a:t>
            </a:r>
          </a:p>
          <a:p>
            <a:pPr algn="just"/>
            <a:r>
              <a:rPr lang="fr-BE" dirty="0"/>
              <a:t>Mettre les objets de culte en lieu sûr (objets en métal)</a:t>
            </a:r>
          </a:p>
          <a:p>
            <a:pPr algn="just"/>
            <a:r>
              <a:rPr lang="fr-BE" dirty="0"/>
              <a:t>Mesures électroniques possibles: caméras de surveillance, systèmes d’alarme </a:t>
            </a:r>
          </a:p>
          <a:p>
            <a:pPr marL="457200" lvl="1" indent="0" algn="just">
              <a:buNone/>
            </a:pPr>
            <a:r>
              <a:rPr lang="fr-BE" sz="2800" dirty="0">
                <a:sym typeface="Wingdings" panose="05000000000000000000" pitchFamily="2" charset="2"/>
              </a:rPr>
              <a:t> Désigner une personne responsable de la maintenance de ces mesures électroniques</a:t>
            </a:r>
            <a:endParaRPr lang="fr-BE" sz="2800" dirty="0"/>
          </a:p>
          <a:p>
            <a:pPr algn="just"/>
            <a:r>
              <a:rPr lang="fr-BE" dirty="0"/>
              <a:t>Sécuriser une </a:t>
            </a:r>
            <a:r>
              <a:rPr lang="fr-BE" b="1" dirty="0"/>
              <a:t>église ouverte </a:t>
            </a:r>
            <a:r>
              <a:rPr lang="fr-BE" dirty="0"/>
              <a:t>&gt; &lt; église fermée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7C80EDD-2BB6-4E22-AEB1-4FBBDBEA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4490399"/>
            <a:ext cx="2100425" cy="21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45232"/>
            <a:ext cx="7886700" cy="1595535"/>
          </a:xfrm>
        </p:spPr>
        <p:txBody>
          <a:bodyPr>
            <a:normAutofit/>
          </a:bodyPr>
          <a:lstStyle/>
          <a:p>
            <a:pPr algn="ctr"/>
            <a:r>
              <a:rPr lang="fr-BE" b="1" u="sng" dirty="0"/>
              <a:t>Sécuriser les objets : quelques conseils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693" y="1665823"/>
            <a:ext cx="6110383" cy="4794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pPr algn="just"/>
            <a:r>
              <a:rPr lang="fr-BE" dirty="0"/>
              <a:t>Les statues doivent ne pas être à portée de main</a:t>
            </a:r>
          </a:p>
          <a:p>
            <a:pPr algn="just"/>
            <a:r>
              <a:rPr lang="fr-BE" dirty="0"/>
              <a:t>Les sculptures doivent être attachées</a:t>
            </a:r>
          </a:p>
          <a:p>
            <a:pPr algn="just"/>
            <a:r>
              <a:rPr lang="fr-BE" dirty="0"/>
              <a:t>Les objets précieux doivent de préférences être conservées en lieu sûr: coffre à 3 clés ou un coffre fort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4AD3ECD-B7C4-4E2C-BA00-254EE486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3" b="10091"/>
          <a:stretch/>
        </p:blipFill>
        <p:spPr>
          <a:xfrm rot="5400000">
            <a:off x="5254985" y="2777643"/>
            <a:ext cx="4891370" cy="19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01757"/>
            <a:ext cx="7886700" cy="1094509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BE" b="1" u="sng" dirty="0"/>
              <a:t>Eglises ouvertes – Eglises fermées:  </a:t>
            </a:r>
            <a:br>
              <a:rPr lang="fr-BE" b="1" u="sng" dirty="0"/>
            </a:br>
            <a:r>
              <a:rPr lang="fr-BE" b="1" u="sng" dirty="0"/>
              <a:t>les enjeux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675" y="1296267"/>
            <a:ext cx="7324726" cy="5447434"/>
          </a:xfrm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fr-BE" dirty="0"/>
              <a:t>Eglise : est un </a:t>
            </a:r>
            <a:r>
              <a:rPr lang="fr-BE" sz="3000" dirty="0"/>
              <a:t>édifice</a:t>
            </a:r>
            <a:r>
              <a:rPr lang="fr-BE" dirty="0"/>
              <a:t> religieux dont le rôle principal est de permettre le rassemblement d’une communauté</a:t>
            </a:r>
          </a:p>
          <a:p>
            <a:pPr marL="0" indent="0" algn="just">
              <a:buNone/>
            </a:pPr>
            <a:endParaRPr lang="fr-BE" dirty="0"/>
          </a:p>
          <a:p>
            <a:pPr algn="just"/>
            <a:r>
              <a:rPr lang="fr-FR" dirty="0"/>
              <a:t>Les églises, en </a:t>
            </a:r>
            <a:r>
              <a:rPr lang="fr-FR" sz="3000" dirty="0"/>
              <a:t>droit</a:t>
            </a:r>
            <a:r>
              <a:rPr lang="fr-FR" dirty="0"/>
              <a:t> belge, ne peuvent être privatisées, ni réservées à quelques-uns. Elles relèvent du </a:t>
            </a:r>
            <a:r>
              <a:rPr lang="fr-FR" b="1" dirty="0">
                <a:solidFill>
                  <a:srgbClr val="FFC000"/>
                </a:solidFill>
              </a:rPr>
              <a:t>domaine public</a:t>
            </a:r>
            <a:r>
              <a:rPr lang="fr-FR" dirty="0"/>
              <a:t>.  </a:t>
            </a:r>
            <a:r>
              <a:rPr lang="fr-BE" i="1" dirty="0"/>
              <a:t>Fermer une église, c’est la privatiser</a:t>
            </a:r>
          </a:p>
          <a:p>
            <a:pPr algn="just"/>
            <a:endParaRPr lang="fr-BE" i="1" dirty="0"/>
          </a:p>
          <a:p>
            <a:pPr algn="just"/>
            <a:r>
              <a:rPr lang="fr-FR" dirty="0"/>
              <a:t>Les églises ont la vocation d’être ouvertes au public, à tous les publics et pas seulement au public catholique, à celui qui pratique le dimanche. La même conception prévaut en droit canonique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73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B38552-DA9C-4F49-A4A2-E4D12797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844"/>
            <a:ext cx="7886700" cy="1193086"/>
          </a:xfrm>
        </p:spPr>
        <p:txBody>
          <a:bodyPr>
            <a:normAutofit/>
          </a:bodyPr>
          <a:lstStyle/>
          <a:p>
            <a:pPr algn="ctr"/>
            <a:r>
              <a:rPr lang="fr-BE" sz="4000" b="1" u="sng" dirty="0"/>
              <a:t>Sécuriser les objets : fixation des statues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93CD9A7-8B6E-4B0A-AD40-165BBFC11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538" y="1511557"/>
            <a:ext cx="3956181" cy="29671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FB23830-02CA-44A0-959C-E379C6BF8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2141" y="1183528"/>
            <a:ext cx="3522874" cy="26421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6D749A9-E760-44E1-BE4B-279C1FB74CE2}"/>
              </a:ext>
            </a:extLst>
          </p:cNvPr>
          <p:cNvSpPr txBox="1"/>
          <p:nvPr/>
        </p:nvSpPr>
        <p:spPr>
          <a:xfrm>
            <a:off x="6030498" y="3825685"/>
            <a:ext cx="27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©C. </a:t>
            </a:r>
            <a:r>
              <a:rPr lang="fr-BE" sz="1400" dirty="0" err="1"/>
              <a:t>Pacco</a:t>
            </a:r>
            <a:endParaRPr lang="fr-BE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C9D0A3B2-71A3-4609-98AA-D29F15C9F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1576" y="4432041"/>
            <a:ext cx="2687216" cy="20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FCA5047-0012-4339-88DB-4A6C2125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993577"/>
            <a:ext cx="8397551" cy="3175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200" b="1" dirty="0"/>
              <a:t>La sécurité totale n’existe pas mais il y a des astuces!</a:t>
            </a:r>
          </a:p>
          <a:p>
            <a:pPr marL="0" indent="0" algn="just">
              <a:buNone/>
            </a:pPr>
            <a:endParaRPr lang="fr-BE" sz="3200" b="1" dirty="0"/>
          </a:p>
          <a:p>
            <a:pPr marL="0" indent="0" algn="just">
              <a:buNone/>
            </a:pPr>
            <a:r>
              <a:rPr lang="fr-BE" sz="3200" dirty="0"/>
              <a:t>Ce que l’on peut faire, c’est décourager et ralentir au maximum la progression des voleurs, en plaçant le plus « d’embûches » possibles.</a:t>
            </a:r>
          </a:p>
        </p:txBody>
      </p:sp>
    </p:spTree>
    <p:extLst>
      <p:ext uri="{BB962C8B-B14F-4D97-AF65-F5344CB8AC3E}">
        <p14:creationId xmlns:p14="http://schemas.microsoft.com/office/powerpoint/2010/main" val="19470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2D1FB6-EE1E-47DD-AEEC-40398101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Que faire en cas de vol?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D06AD2-8FA4-48A9-918B-DE2E66B1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2476"/>
            <a:ext cx="7886700" cy="41792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BE" sz="3500" dirty="0"/>
              <a:t>Ne rien toucher pour ne pas effacer de traces!</a:t>
            </a:r>
          </a:p>
          <a:p>
            <a:pPr algn="just"/>
            <a:r>
              <a:rPr lang="fr-BE" sz="3500" dirty="0"/>
              <a:t>Porter plainte immédiatement auprès de la police locale</a:t>
            </a:r>
          </a:p>
          <a:p>
            <a:pPr marL="457200" lvl="1" indent="0" algn="just">
              <a:buNone/>
            </a:pPr>
            <a:r>
              <a:rPr lang="fr-BE" sz="3500" dirty="0">
                <a:sym typeface="Wingdings" panose="05000000000000000000" pitchFamily="2" charset="2"/>
              </a:rPr>
              <a:t> </a:t>
            </a:r>
            <a:r>
              <a:rPr lang="fr-BE" sz="3500" dirty="0"/>
              <a:t>Conserver une copie de la plainte </a:t>
            </a:r>
          </a:p>
          <a:p>
            <a:pPr algn="just"/>
            <a:r>
              <a:rPr lang="fr-BE" sz="3500" dirty="0"/>
              <a:t>Contacter le service Patrimoine de l’Evêché </a:t>
            </a:r>
          </a:p>
          <a:p>
            <a:pPr marL="457200" lvl="1" indent="0" algn="just">
              <a:buNone/>
            </a:pPr>
            <a:r>
              <a:rPr lang="fr-BE" sz="3500" dirty="0">
                <a:sym typeface="Wingdings" panose="05000000000000000000" pitchFamily="2" charset="2"/>
              </a:rPr>
              <a:t> </a:t>
            </a:r>
            <a:r>
              <a:rPr lang="fr-BE" sz="3500" dirty="0"/>
              <a:t>L’Evêché alertera d’autres instances compétentes</a:t>
            </a:r>
          </a:p>
          <a:p>
            <a:pPr marL="0" indent="0">
              <a:buNone/>
            </a:pPr>
            <a:r>
              <a:rPr lang="fr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986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2D1FB6-EE1E-47DD-AEEC-40398101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Que faire en cas de vol?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D06AD2-8FA4-48A9-918B-DE2E66B1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10481"/>
          </a:xfrm>
        </p:spPr>
        <p:txBody>
          <a:bodyPr>
            <a:normAutofit/>
          </a:bodyPr>
          <a:lstStyle/>
          <a:p>
            <a:r>
              <a:rPr lang="fr-BE" sz="3200" dirty="0"/>
              <a:t>Avertir son assurance si les biens sont assurés</a:t>
            </a:r>
          </a:p>
          <a:p>
            <a:r>
              <a:rPr lang="fr-BE" sz="3200" dirty="0"/>
              <a:t>Il faudra donner le plus de renseignements possibles sur les objets volés</a:t>
            </a:r>
          </a:p>
          <a:p>
            <a:pPr lvl="1"/>
            <a:r>
              <a:rPr lang="fr-BE" sz="3200" dirty="0"/>
              <a:t>La cellule fédérale demandera des PHOTOS ET une DESCRIPTION des objets (y compris les DIMENSIONS)</a:t>
            </a:r>
          </a:p>
        </p:txBody>
      </p:sp>
    </p:spTree>
    <p:extLst>
      <p:ext uri="{BB962C8B-B14F-4D97-AF65-F5344CB8AC3E}">
        <p14:creationId xmlns:p14="http://schemas.microsoft.com/office/powerpoint/2010/main" val="114548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6837"/>
            <a:ext cx="788670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BE" b="1" u="sng" dirty="0"/>
              <a:t>Objectif églises ouvertes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22400"/>
            <a:ext cx="7886700" cy="5254171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BE" dirty="0"/>
              <a:t>Eglise </a:t>
            </a:r>
            <a:r>
              <a:rPr lang="fr-BE" sz="3000" dirty="0"/>
              <a:t>ouvertes et accueillantes =&gt; projet  (objectif 2020)</a:t>
            </a:r>
          </a:p>
          <a:p>
            <a:pPr marL="0" indent="0" algn="just">
              <a:buNone/>
            </a:pPr>
            <a:r>
              <a:rPr lang="fr-BE" sz="3000" b="1" dirty="0"/>
              <a:t>Extérieur </a:t>
            </a:r>
            <a:r>
              <a:rPr lang="fr-BE" sz="3000" dirty="0"/>
              <a:t>: Soigner et dégager  les abords</a:t>
            </a:r>
          </a:p>
          <a:p>
            <a:pPr marL="0" indent="0" algn="just">
              <a:buNone/>
            </a:pPr>
            <a:r>
              <a:rPr lang="fr-BE" sz="3000" b="1" dirty="0"/>
              <a:t>Intérieur</a:t>
            </a:r>
            <a:r>
              <a:rPr lang="fr-BE" sz="3000" dirty="0"/>
              <a:t> : Fond sonore, éclairage d’ambiance à déclenchement automatique.</a:t>
            </a:r>
          </a:p>
          <a:p>
            <a:pPr marL="0" indent="0" algn="just">
              <a:buNone/>
            </a:pPr>
            <a:r>
              <a:rPr lang="fr-BE" sz="3000" b="1" dirty="0"/>
              <a:t>Panneau prévenant les visiteurs </a:t>
            </a:r>
            <a:r>
              <a:rPr lang="fr-BE" sz="3000" dirty="0"/>
              <a:t>: « Visiteur, tu es le bienvenu , veille à respecter le caractère sacré de ce lieu ».</a:t>
            </a:r>
          </a:p>
          <a:p>
            <a:pPr marL="0" indent="0" algn="just">
              <a:buNone/>
            </a:pPr>
            <a:r>
              <a:rPr lang="fr-BE" sz="3000" dirty="0"/>
              <a:t>Eventuellement placer des caméras de surveillance même postiches, et le faire savoir.</a:t>
            </a:r>
          </a:p>
          <a:p>
            <a:pPr marL="0" indent="0" algn="just">
              <a:buNone/>
            </a:pPr>
            <a:r>
              <a:rPr lang="fr-BE" sz="3000" dirty="0"/>
              <a:t>Pour des pièces d’exception : les protéger (alarme, vitrine, système de fixation, etc.)</a:t>
            </a:r>
          </a:p>
        </p:txBody>
      </p:sp>
    </p:spTree>
    <p:extLst>
      <p:ext uri="{BB962C8B-B14F-4D97-AF65-F5344CB8AC3E}">
        <p14:creationId xmlns:p14="http://schemas.microsoft.com/office/powerpoint/2010/main" val="153715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5CDE86B-9244-46A5-95EF-C80BC677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150"/>
            <a:ext cx="7886700" cy="1325563"/>
          </a:xfrm>
        </p:spPr>
        <p:txBody>
          <a:bodyPr/>
          <a:lstStyle/>
          <a:p>
            <a:pPr algn="ctr"/>
            <a:r>
              <a:rPr lang="fr-BE" b="1" u="sng" dirty="0"/>
              <a:t>Agir ensemble!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38B2B1-01A4-43A1-8AE8-12760E49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84065"/>
          </a:xfrm>
        </p:spPr>
        <p:txBody>
          <a:bodyPr>
            <a:normAutofit/>
          </a:bodyPr>
          <a:lstStyle/>
          <a:p>
            <a:pPr algn="just"/>
            <a:r>
              <a:rPr lang="fr-BE" sz="3200" dirty="0"/>
              <a:t>Sensibiliser les habitants : </a:t>
            </a:r>
          </a:p>
          <a:p>
            <a:pPr lvl="1" algn="just"/>
            <a:r>
              <a:rPr lang="fr-BE" sz="3200" dirty="0"/>
              <a:t>Jeter un œil attentif à l’église</a:t>
            </a:r>
          </a:p>
          <a:p>
            <a:pPr lvl="1" algn="just"/>
            <a:r>
              <a:rPr lang="fr-BE" sz="3200" dirty="0"/>
              <a:t>Qu’ils n’hésitent pas à prévenir en cas de mouvement suspect de personnes ou de véhicules de jour comme de nuit</a:t>
            </a:r>
          </a:p>
          <a:p>
            <a:pPr marL="457200" lvl="1" indent="0" algn="just">
              <a:buNone/>
            </a:pPr>
            <a:endParaRPr lang="fr-BE" sz="3200" dirty="0"/>
          </a:p>
          <a:p>
            <a:pPr algn="just"/>
            <a:r>
              <a:rPr lang="fr-B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église ouverte est une église vivante et plus sécurisée</a:t>
            </a:r>
          </a:p>
        </p:txBody>
      </p:sp>
    </p:spTree>
    <p:extLst>
      <p:ext uri="{BB962C8B-B14F-4D97-AF65-F5344CB8AC3E}">
        <p14:creationId xmlns:p14="http://schemas.microsoft.com/office/powerpoint/2010/main" val="896480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9CB5591-4D57-4E58-979C-ECE50986C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6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47D16A-4DCC-4AB4-B8CD-DEF41C4E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Autre 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1BE0460-3B9F-49AD-A413-22589586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9309"/>
            <a:ext cx="7886700" cy="37037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15"/>
              </a:spcBef>
              <a:buNone/>
            </a:pPr>
            <a:r>
              <a:rPr lang="fr-BE" sz="3200" b="1" dirty="0"/>
              <a:t>Conseiller en prévention vol de votre zone de police ou de votre 	commune</a:t>
            </a:r>
          </a:p>
          <a:p>
            <a:pPr marL="0" indent="0" algn="just">
              <a:lnSpc>
                <a:spcPct val="110000"/>
              </a:lnSpc>
              <a:spcBef>
                <a:spcPts val="115"/>
              </a:spcBef>
              <a:buNone/>
            </a:pPr>
            <a:endParaRPr lang="fr-BE" sz="3200" b="1" dirty="0"/>
          </a:p>
          <a:p>
            <a:pPr marL="457200" lvl="1" indent="0">
              <a:lnSpc>
                <a:spcPct val="110000"/>
              </a:lnSpc>
              <a:spcBef>
                <a:spcPts val="115"/>
              </a:spcBef>
              <a:buNone/>
            </a:pPr>
            <a:r>
              <a:rPr lang="fr-BE" sz="3200" dirty="0">
                <a:sym typeface="Wingdings" panose="05000000000000000000" pitchFamily="2" charset="2"/>
              </a:rPr>
              <a:t> Coordonnées disponibles sur le site </a:t>
            </a:r>
            <a:r>
              <a:rPr lang="fr-BE" sz="3200" dirty="0">
                <a:sym typeface="Wingdings" panose="05000000000000000000" pitchFamily="2" charset="2"/>
                <a:hlinkClick r:id="rId2"/>
              </a:rPr>
              <a:t>www.besafe.be</a:t>
            </a:r>
            <a:r>
              <a:rPr lang="fr-BE" sz="3200" dirty="0">
                <a:sym typeface="Wingdings" panose="05000000000000000000" pitchFamily="2" charset="2"/>
              </a:rPr>
              <a:t> de la Direction générale Sécurité et Prévention du SPF Intérieur</a:t>
            </a:r>
            <a:endParaRPr lang="fr-BE" sz="32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419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C66F14A-12BA-467E-8B64-6735575D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932"/>
            <a:ext cx="7886700" cy="1325563"/>
          </a:xfrm>
        </p:spPr>
        <p:txBody>
          <a:bodyPr/>
          <a:lstStyle/>
          <a:p>
            <a:pPr algn="ctr"/>
            <a:r>
              <a:rPr lang="fr-BE" b="1" u="sng" dirty="0"/>
              <a:t>Pour toutes questions relatives à l’inventaire et au patrimoine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C1C5BB-E676-42A6-B818-D349A98C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4327"/>
            <a:ext cx="7886700" cy="3943959"/>
          </a:xfrm>
        </p:spPr>
        <p:txBody>
          <a:bodyPr>
            <a:normAutofit/>
          </a:bodyPr>
          <a:lstStyle/>
          <a:p>
            <a:r>
              <a:rPr lang="fr-BE" sz="3200" dirty="0"/>
              <a:t>Isabelle Leclercq	</a:t>
            </a:r>
          </a:p>
          <a:p>
            <a:pPr marL="457200" lvl="1" indent="0">
              <a:buNone/>
            </a:pPr>
            <a:r>
              <a:rPr lang="fr-BE" sz="3200" dirty="0">
                <a:hlinkClick r:id="rId2"/>
              </a:rPr>
              <a:t> </a:t>
            </a:r>
            <a:r>
              <a:rPr lang="fr-BE" sz="3200" dirty="0">
                <a:hlinkClick r:id="rId3"/>
              </a:rPr>
              <a:t>isabelle.leclercq@evechedeliege.be</a:t>
            </a:r>
            <a:r>
              <a:rPr lang="fr-BE" sz="3200" dirty="0"/>
              <a:t> </a:t>
            </a:r>
          </a:p>
          <a:p>
            <a:pPr marL="457200" lvl="1" indent="0">
              <a:buNone/>
            </a:pPr>
            <a:r>
              <a:rPr lang="fr-BE" sz="3200" dirty="0"/>
              <a:t>04 223 42 12</a:t>
            </a:r>
          </a:p>
          <a:p>
            <a:pPr marL="457200" lvl="1" indent="0">
              <a:buNone/>
            </a:pPr>
            <a:endParaRPr lang="fr-BE" sz="3200" dirty="0"/>
          </a:p>
          <a:p>
            <a:r>
              <a:rPr lang="fr-BE" sz="3200" dirty="0"/>
              <a:t>Le CIPAR</a:t>
            </a:r>
          </a:p>
          <a:p>
            <a:pPr marL="457200" lvl="1" indent="0">
              <a:buNone/>
            </a:pPr>
            <a:r>
              <a:rPr lang="fr-BE" sz="3200" dirty="0">
                <a:hlinkClick r:id="rId4"/>
              </a:rPr>
              <a:t>info@cipar.be</a:t>
            </a:r>
            <a:r>
              <a:rPr lang="fr-BE" sz="3200" dirty="0"/>
              <a:t> </a:t>
            </a:r>
          </a:p>
          <a:p>
            <a:pPr marL="457200" lvl="1" indent="0">
              <a:buNone/>
            </a:pPr>
            <a:r>
              <a:rPr lang="fr-BE" sz="3200" dirty="0"/>
              <a:t>0478 63 66 42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81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0588"/>
            <a:ext cx="7886700" cy="1080656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BE" b="1" u="sng" dirty="0"/>
              <a:t>Eglises ouvertes – </a:t>
            </a:r>
            <a:r>
              <a:rPr lang="fr-BE" b="1" u="sng" dirty="0">
                <a:ea typeface="+mn-ea"/>
                <a:cs typeface="+mn-cs"/>
              </a:rPr>
              <a:t>Eglises</a:t>
            </a:r>
            <a:r>
              <a:rPr lang="fr-BE" b="1" u="sng" dirty="0"/>
              <a:t> fermées: les enjeux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30220"/>
            <a:ext cx="7886700" cy="505719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r>
              <a:rPr lang="fr-FR" sz="3200" dirty="0"/>
              <a:t>La </a:t>
            </a:r>
            <a:r>
              <a:rPr lang="fr-FR" sz="3200" b="1" dirty="0">
                <a:solidFill>
                  <a:srgbClr val="FFC000"/>
                </a:solidFill>
              </a:rPr>
              <a:t>mission des Fabriques </a:t>
            </a:r>
            <a:r>
              <a:rPr lang="fr-FR" sz="3200" dirty="0"/>
              <a:t>= entretien et conservation des édifices du culte, assurer l’exercice du culte dans la  dignité 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sz="3200" dirty="0"/>
              <a:t>Cette mission cultuelle comprend celle de permettre aux personnes d’entrer dans une église, soit pour prier, soit pour s’y reposer ou encore pour la visiter avec le respect qui convient</a:t>
            </a:r>
          </a:p>
          <a:p>
            <a:endParaRPr lang="fr-FR" dirty="0"/>
          </a:p>
          <a:p>
            <a:pPr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08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307" y="88080"/>
            <a:ext cx="7886700" cy="1087577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BE" b="1" u="sng" dirty="0"/>
              <a:t>Eglises ouvertes – Eglises fermées: </a:t>
            </a:r>
            <a:br>
              <a:rPr lang="fr-BE" b="1" u="sng" dirty="0"/>
            </a:br>
            <a:r>
              <a:rPr lang="fr-BE" b="1" u="sng" dirty="0"/>
              <a:t>les enjeux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96954"/>
            <a:ext cx="7886700" cy="583474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fr-BE" b="1" dirty="0">
                <a:solidFill>
                  <a:srgbClr val="FFC000"/>
                </a:solidFill>
              </a:rPr>
              <a:t>Importance patrimoniale </a:t>
            </a:r>
            <a:r>
              <a:rPr lang="fr-BE" dirty="0"/>
              <a:t>: « le  patrimoine constitue un héritage collectif, dont la préservation contribue  à la mise en valeur de notre cadre de vie, du savoir faire wallon dans de multiples domaines ainsi qu’à la dynamique de son pouvoir d’attraction auprès du grand public » (Ministre René </a:t>
            </a:r>
            <a:r>
              <a:rPr lang="fr-BE" dirty="0" err="1"/>
              <a:t>Collin</a:t>
            </a:r>
            <a:r>
              <a:rPr lang="fr-BE" dirty="0"/>
              <a:t>)</a:t>
            </a:r>
          </a:p>
          <a:p>
            <a:pPr algn="just">
              <a:lnSpc>
                <a:spcPct val="100000"/>
              </a:lnSpc>
            </a:pPr>
            <a:endParaRPr lang="fr-BE" dirty="0"/>
          </a:p>
          <a:p>
            <a:pPr algn="just"/>
            <a:r>
              <a:rPr lang="fr-FR" b="1" dirty="0">
                <a:solidFill>
                  <a:srgbClr val="FFC000"/>
                </a:solidFill>
              </a:rPr>
              <a:t>Attachement de la collectivité </a:t>
            </a:r>
            <a:r>
              <a:rPr lang="fr-FR" dirty="0"/>
              <a:t>:   pour beaucoup de personnes , indépendamment de leurs convictions personnelles =&gt; marqueur du paysage =&gt; lieu de mémoire, de silence, de calme, de ressourcement.</a:t>
            </a:r>
          </a:p>
          <a:p>
            <a:pPr algn="just"/>
            <a:endParaRPr lang="fr-BE" b="1" dirty="0">
              <a:solidFill>
                <a:schemeClr val="bg1"/>
              </a:solidFill>
            </a:endParaRPr>
          </a:p>
          <a:p>
            <a:pPr algn="just"/>
            <a:r>
              <a:rPr lang="fr-BE" b="1" dirty="0">
                <a:solidFill>
                  <a:srgbClr val="FFC000"/>
                </a:solidFill>
              </a:rPr>
              <a:t>Catholique = universel</a:t>
            </a:r>
          </a:p>
        </p:txBody>
      </p:sp>
    </p:spTree>
    <p:extLst>
      <p:ext uri="{BB962C8B-B14F-4D97-AF65-F5344CB8AC3E}">
        <p14:creationId xmlns:p14="http://schemas.microsoft.com/office/powerpoint/2010/main" val="816322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985" y="274692"/>
            <a:ext cx="7886700" cy="1087577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BE" b="1" u="sng" dirty="0"/>
              <a:t>Eglises ouvertes – Eglises fermées: </a:t>
            </a:r>
            <a:br>
              <a:rPr lang="fr-BE" b="1" u="sng" dirty="0"/>
            </a:br>
            <a:r>
              <a:rPr lang="fr-BE" b="1" u="sng" dirty="0"/>
              <a:t>les  enjeux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75657"/>
            <a:ext cx="7886700" cy="5834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 marL="0" indent="0" algn="just">
              <a:buNone/>
            </a:pPr>
            <a:r>
              <a:rPr lang="fr-BE" sz="3200" dirty="0"/>
              <a:t>Conditions pour permettre une ouverture plus large : </a:t>
            </a:r>
          </a:p>
          <a:p>
            <a:pPr algn="just"/>
            <a:r>
              <a:rPr lang="fr-BE" sz="3200" dirty="0"/>
              <a:t>Sécurisation du bâtiment</a:t>
            </a:r>
          </a:p>
          <a:p>
            <a:pPr algn="just"/>
            <a:r>
              <a:rPr lang="fr-BE" sz="3200" dirty="0"/>
              <a:t>Gestion optimale des clés</a:t>
            </a:r>
          </a:p>
          <a:p>
            <a:pPr algn="just"/>
            <a:r>
              <a:rPr lang="fr-BE" sz="3200" dirty="0"/>
              <a:t>Sécurisation des abords de l’église</a:t>
            </a:r>
          </a:p>
          <a:p>
            <a:pPr algn="just"/>
            <a:r>
              <a:rPr lang="fr-BE" sz="3200" dirty="0"/>
              <a:t>Sécurisation de certaines pièces </a:t>
            </a:r>
          </a:p>
          <a:p>
            <a:pPr algn="just"/>
            <a:r>
              <a:rPr lang="fr-BE" sz="3200" dirty="0"/>
              <a:t>Inventaire </a:t>
            </a:r>
          </a:p>
          <a:p>
            <a:pPr marL="0" indent="0">
              <a:lnSpc>
                <a:spcPct val="100000"/>
              </a:lnSpc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211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0DED91-3C96-4176-A4C5-E4EE84C5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Les objets auxquels il faut faire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A1D57C5-AE47-4E9D-BE57-C71FE644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40" y="1616044"/>
            <a:ext cx="7886700" cy="4329792"/>
          </a:xfrm>
        </p:spPr>
        <p:txBody>
          <a:bodyPr/>
          <a:lstStyle/>
          <a:p>
            <a:pPr algn="just"/>
            <a:r>
              <a:rPr lang="fr-BE" sz="3200" dirty="0"/>
              <a:t>Orfèvrerie</a:t>
            </a:r>
          </a:p>
          <a:p>
            <a:pPr algn="just"/>
            <a:r>
              <a:rPr lang="fr-BE" sz="3200" dirty="0"/>
              <a:t>Métal, quel qu’il soit</a:t>
            </a:r>
          </a:p>
          <a:p>
            <a:pPr algn="just"/>
            <a:r>
              <a:rPr lang="fr-BE" sz="3200" dirty="0"/>
              <a:t>Objets d’art et mobilier de petite dimension</a:t>
            </a:r>
          </a:p>
          <a:p>
            <a:pPr marL="457200" lvl="1" indent="0" algn="just">
              <a:buNone/>
            </a:pPr>
            <a:r>
              <a:rPr lang="fr-BE" sz="3200" dirty="0"/>
              <a:t>	Inférieur ou égal à la taille de l’avant-bras</a:t>
            </a:r>
          </a:p>
          <a:p>
            <a:pPr marL="457200" lvl="1" indent="0" algn="just">
              <a:buNone/>
            </a:pPr>
            <a:r>
              <a:rPr lang="fr-BE" sz="3200" dirty="0"/>
              <a:t>	Y compris des sculptures</a:t>
            </a:r>
          </a:p>
          <a:p>
            <a:pPr algn="just"/>
            <a:r>
              <a:rPr lang="fr-BE" sz="3200" dirty="0"/>
              <a:t>Matériel audio et vidéo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7BE9FC0-8A6E-4DB8-9387-06AE0B75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8451" b="5384"/>
          <a:stretch/>
        </p:blipFill>
        <p:spPr>
          <a:xfrm rot="5400000">
            <a:off x="6139213" y="3930297"/>
            <a:ext cx="2883163" cy="25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D205CD-69E8-4006-8E26-2363CFA9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995"/>
            <a:ext cx="7886700" cy="1177623"/>
          </a:xfrm>
        </p:spPr>
        <p:txBody>
          <a:bodyPr/>
          <a:lstStyle/>
          <a:p>
            <a:pPr algn="ctr"/>
            <a:r>
              <a:rPr lang="fr-BE" b="1" u="sng" dirty="0"/>
              <a:t>L’organisation : gestion des clés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8F28326-4CEB-494E-8A93-5CC68385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4618"/>
            <a:ext cx="7886700" cy="5199162"/>
          </a:xfrm>
        </p:spPr>
        <p:txBody>
          <a:bodyPr/>
          <a:lstStyle/>
          <a:p>
            <a:pPr lvl="1" algn="just"/>
            <a:r>
              <a:rPr lang="fr-BE" sz="2800" dirty="0"/>
              <a:t>Gestion responsable des clés = éviter les solutions de facilité!</a:t>
            </a:r>
          </a:p>
          <a:p>
            <a:pPr lvl="1" algn="just"/>
            <a:r>
              <a:rPr lang="fr-BE" sz="2800" dirty="0"/>
              <a:t>Éviter l’éparpillement et la circulation trop facile des clés. </a:t>
            </a:r>
          </a:p>
          <a:p>
            <a:pPr lvl="1" algn="just"/>
            <a:r>
              <a:rPr lang="fr-BE" sz="2800" dirty="0"/>
              <a:t>Désigner un responsable des clés</a:t>
            </a:r>
          </a:p>
          <a:p>
            <a:pPr lvl="1" algn="just"/>
            <a:r>
              <a:rPr lang="fr-BE" sz="2800" dirty="0"/>
              <a:t>Tenir une liste des trousseaux et des dépositaires de clés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BBCF36D-B1B2-4D68-98DA-A2AD15897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18" y="4348066"/>
            <a:ext cx="3103323" cy="22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4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D6083A6-4E5F-42A3-A336-1695BC09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23123"/>
            <a:ext cx="7886700" cy="5411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dirty="0"/>
              <a:t>Autant que possible, ne pas dissimuler de clés sur les lieux: </a:t>
            </a:r>
          </a:p>
          <a:p>
            <a:pPr lvl="1" algn="just"/>
            <a:r>
              <a:rPr lang="fr-BE" sz="3200" dirty="0"/>
              <a:t>Ranger les clés dans un endroit sécurisé</a:t>
            </a:r>
          </a:p>
          <a:p>
            <a:pPr lvl="1" algn="just"/>
            <a:r>
              <a:rPr lang="fr-BE" sz="3200" dirty="0"/>
              <a:t>Éviter les endroits faciles à trouver (paillasson, pots de fleurs, tableaux électriques…)</a:t>
            </a:r>
          </a:p>
          <a:p>
            <a:pPr lvl="1" algn="just"/>
            <a:r>
              <a:rPr lang="fr-BE" sz="3200" dirty="0"/>
              <a:t>Ne pas laisser traîner les clés, ou les laisser sur les portes</a:t>
            </a:r>
          </a:p>
          <a:p>
            <a:pPr lvl="1" algn="just"/>
            <a:r>
              <a:rPr lang="fr-BE" sz="3200" dirty="0"/>
              <a:t>Attention à la clé du coffre-fort : ne pas laisser la clé du coffre-fort dans l’église</a:t>
            </a:r>
          </a:p>
        </p:txBody>
      </p:sp>
    </p:spTree>
    <p:extLst>
      <p:ext uri="{BB962C8B-B14F-4D97-AF65-F5344CB8AC3E}">
        <p14:creationId xmlns:p14="http://schemas.microsoft.com/office/powerpoint/2010/main" val="8343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E12E658-E392-4E72-9ADA-FAEAAB64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/>
              <a:t>Sécuriser les lieux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59E3BCE5-9314-4974-8937-176FCF94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48" y="2074520"/>
            <a:ext cx="4234063" cy="3169284"/>
          </a:xfr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A3A15DB-9EED-4562-A295-421D51EE7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9" y="2074520"/>
            <a:ext cx="4225712" cy="31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1029</Words>
  <Application>Microsoft Office PowerPoint</Application>
  <PresentationFormat>Affichage à l'écran (4:3)</PresentationFormat>
  <Paragraphs>140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Présentation PowerPoint</vt:lpstr>
      <vt:lpstr>Eglises ouvertes – Eglises fermées:   les enjeux</vt:lpstr>
      <vt:lpstr>Eglises ouvertes – Eglises fermées: les enjeux </vt:lpstr>
      <vt:lpstr>Eglises ouvertes – Eglises fermées:  les enjeux </vt:lpstr>
      <vt:lpstr>Eglises ouvertes – Eglises fermées:  les  enjeux </vt:lpstr>
      <vt:lpstr>Les objets auxquels il faut faire attention</vt:lpstr>
      <vt:lpstr>L’organisation : gestion des clés </vt:lpstr>
      <vt:lpstr>Présentation PowerPoint</vt:lpstr>
      <vt:lpstr>Sécuriser les lieux</vt:lpstr>
      <vt:lpstr>L’environnement de l’église</vt:lpstr>
      <vt:lpstr>Les accès à l’église</vt:lpstr>
      <vt:lpstr>Présentation PowerPoint</vt:lpstr>
      <vt:lpstr>Les accès secondaires</vt:lpstr>
      <vt:lpstr>À l’intérieur de l’église</vt:lpstr>
      <vt:lpstr>Présentation PowerPoint</vt:lpstr>
      <vt:lpstr>La question du tabernacle</vt:lpstr>
      <vt:lpstr>L’importance de l’inventaire</vt:lpstr>
      <vt:lpstr>En plus…</vt:lpstr>
      <vt:lpstr>Sécuriser les objets : quelques conseils</vt:lpstr>
      <vt:lpstr>Sécuriser les objets : fixation des statues</vt:lpstr>
      <vt:lpstr>Présentation PowerPoint</vt:lpstr>
      <vt:lpstr>Que faire en cas de vol? </vt:lpstr>
      <vt:lpstr>Que faire en cas de vol? </vt:lpstr>
      <vt:lpstr>Objectif églises ouvertes : rappel</vt:lpstr>
      <vt:lpstr>Agir ensemble!</vt:lpstr>
      <vt:lpstr>Présentation PowerPoint</vt:lpstr>
      <vt:lpstr>Autre contact</vt:lpstr>
      <vt:lpstr>Pour toutes questions relatives à l’inventaire et au patrimoine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dans les églises</dc:title>
  <dc:creator>CIPAR</dc:creator>
  <cp:lastModifiedBy>Isabelle Leclercq</cp:lastModifiedBy>
  <cp:revision>276</cp:revision>
  <dcterms:created xsi:type="dcterms:W3CDTF">2018-10-11T07:21:33Z</dcterms:created>
  <dcterms:modified xsi:type="dcterms:W3CDTF">2018-12-10T13:42:19Z</dcterms:modified>
</cp:coreProperties>
</file>