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63" r:id="rId3"/>
    <p:sldId id="316" r:id="rId4"/>
    <p:sldId id="270" r:id="rId5"/>
    <p:sldId id="261" r:id="rId6"/>
    <p:sldId id="268" r:id="rId7"/>
    <p:sldId id="276" r:id="rId8"/>
    <p:sldId id="260" r:id="rId9"/>
    <p:sldId id="274" r:id="rId10"/>
    <p:sldId id="284" r:id="rId11"/>
    <p:sldId id="264" r:id="rId12"/>
    <p:sldId id="312" r:id="rId13"/>
    <p:sldId id="291" r:id="rId14"/>
    <p:sldId id="314" r:id="rId15"/>
    <p:sldId id="292" r:id="rId16"/>
    <p:sldId id="280" r:id="rId17"/>
    <p:sldId id="281" r:id="rId18"/>
    <p:sldId id="285" r:id="rId19"/>
    <p:sldId id="300" r:id="rId20"/>
    <p:sldId id="301" r:id="rId21"/>
    <p:sldId id="287" r:id="rId22"/>
    <p:sldId id="296" r:id="rId23"/>
    <p:sldId id="288" r:id="rId24"/>
    <p:sldId id="286" r:id="rId25"/>
    <p:sldId id="307" r:id="rId26"/>
    <p:sldId id="311" r:id="rId27"/>
    <p:sldId id="273" r:id="rId28"/>
    <p:sldId id="315" r:id="rId29"/>
    <p:sldId id="271" r:id="rId30"/>
    <p:sldId id="262" r:id="rId31"/>
    <p:sldId id="267" r:id="rId32"/>
    <p:sldId id="31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26" autoAdjust="0"/>
    <p:restoredTop sz="94660"/>
  </p:normalViewPr>
  <p:slideViewPr>
    <p:cSldViewPr snapToGrid="0">
      <p:cViewPr varScale="1">
        <p:scale>
          <a:sx n="82" d="100"/>
          <a:sy n="82" d="100"/>
        </p:scale>
        <p:origin x="41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2A9A4-84AE-478B-9A81-DDFF7C9E70F5}" type="datetimeFigureOut">
              <a:rPr lang="fr-BE" smtClean="0"/>
              <a:t>05-12-18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477E1-ACD1-4500-BD66-12DCE5008F38}" type="slidenum">
              <a:rPr lang="fr-BE" smtClean="0"/>
              <a:t>‹N°›</a:t>
            </a:fld>
            <a:endParaRPr lang="fr-B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101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2A9A4-84AE-478B-9A81-DDFF7C9E70F5}" type="datetimeFigureOut">
              <a:rPr lang="fr-BE" smtClean="0"/>
              <a:t>05-12-18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477E1-ACD1-4500-BD66-12DCE5008F3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27958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2A9A4-84AE-478B-9A81-DDFF7C9E70F5}" type="datetimeFigureOut">
              <a:rPr lang="fr-BE" smtClean="0"/>
              <a:t>05-12-18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477E1-ACD1-4500-BD66-12DCE5008F3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85278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2A9A4-84AE-478B-9A81-DDFF7C9E70F5}" type="datetimeFigureOut">
              <a:rPr lang="fr-BE" smtClean="0"/>
              <a:t>05-12-18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477E1-ACD1-4500-BD66-12DCE5008F3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73699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2A9A4-84AE-478B-9A81-DDFF7C9E70F5}" type="datetimeFigureOut">
              <a:rPr lang="fr-BE" smtClean="0"/>
              <a:t>05-12-18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477E1-ACD1-4500-BD66-12DCE5008F38}" type="slidenum">
              <a:rPr lang="fr-BE" smtClean="0"/>
              <a:t>‹N°›</a:t>
            </a:fld>
            <a:endParaRPr lang="fr-B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071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2A9A4-84AE-478B-9A81-DDFF7C9E70F5}" type="datetimeFigureOut">
              <a:rPr lang="fr-BE" smtClean="0"/>
              <a:t>05-12-18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477E1-ACD1-4500-BD66-12DCE5008F3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26977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2A9A4-84AE-478B-9A81-DDFF7C9E70F5}" type="datetimeFigureOut">
              <a:rPr lang="fr-BE" smtClean="0"/>
              <a:t>05-12-18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477E1-ACD1-4500-BD66-12DCE5008F3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79551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2A9A4-84AE-478B-9A81-DDFF7C9E70F5}" type="datetimeFigureOut">
              <a:rPr lang="fr-BE" smtClean="0"/>
              <a:t>05-12-18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477E1-ACD1-4500-BD66-12DCE5008F3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76460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2A9A4-84AE-478B-9A81-DDFF7C9E70F5}" type="datetimeFigureOut">
              <a:rPr lang="fr-BE" smtClean="0"/>
              <a:t>05-12-18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477E1-ACD1-4500-BD66-12DCE5008F3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45199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CF2A9A4-84AE-478B-9A81-DDFF7C9E70F5}" type="datetimeFigureOut">
              <a:rPr lang="fr-BE" smtClean="0"/>
              <a:t>05-12-18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97477E1-ACD1-4500-BD66-12DCE5008F3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92571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2A9A4-84AE-478B-9A81-DDFF7C9E70F5}" type="datetimeFigureOut">
              <a:rPr lang="fr-BE" smtClean="0"/>
              <a:t>05-12-18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477E1-ACD1-4500-BD66-12DCE5008F3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94098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CF2A9A4-84AE-478B-9A81-DDFF7C9E70F5}" type="datetimeFigureOut">
              <a:rPr lang="fr-BE" smtClean="0"/>
              <a:t>05-12-18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97477E1-ACD1-4500-BD66-12DCE5008F38}" type="slidenum">
              <a:rPr lang="fr-BE" smtClean="0"/>
              <a:t>‹N°›</a:t>
            </a:fld>
            <a:endParaRPr lang="fr-BE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27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vechedeliege.be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acf.lescollections.be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cipar.b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usees.qc.ca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cipar.be" TargetMode="External"/><Relationship Id="rId2" Type="http://schemas.openxmlformats.org/officeDocument/2006/relationships/hyperlink" Target="mailto:isabelle.leclercq@evechedeliege.be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vechedeliege.be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AC4F87-0BB4-45B6-8301-336455CDBC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E3220D2-A44E-48C8-AB40-EE32C74882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0EB51F72-C0D0-44A8-9C32-D3E1DA037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428FF8A-B6CE-4A7A-A8DB-C3099A0BE636}"/>
              </a:ext>
            </a:extLst>
          </p:cNvPr>
          <p:cNvSpPr txBox="1"/>
          <p:nvPr/>
        </p:nvSpPr>
        <p:spPr>
          <a:xfrm>
            <a:off x="324239" y="365126"/>
            <a:ext cx="1609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1400" dirty="0"/>
              <a:t>Maura MORIAUX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54591F1-DCC0-48BB-8947-2AFADA0AEEA4}"/>
              </a:ext>
            </a:extLst>
          </p:cNvPr>
          <p:cNvSpPr txBox="1">
            <a:spLocks/>
          </p:cNvSpPr>
          <p:nvPr/>
        </p:nvSpPr>
        <p:spPr>
          <a:xfrm>
            <a:off x="1036320" y="1735494"/>
            <a:ext cx="10058399" cy="2183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BE" sz="5400" b="1" u="sng" dirty="0">
                <a:latin typeface="+mn-lt"/>
              </a:rPr>
              <a:t>Comment réaliser l’inventaire du patrimoine mobilier des églises?</a:t>
            </a: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08F7BD7F-2D99-42C0-8DE4-9D502527651B}"/>
              </a:ext>
            </a:extLst>
          </p:cNvPr>
          <p:cNvSpPr txBox="1">
            <a:spLocks/>
          </p:cNvSpPr>
          <p:nvPr/>
        </p:nvSpPr>
        <p:spPr>
          <a:xfrm>
            <a:off x="699796" y="4330699"/>
            <a:ext cx="10814180" cy="1874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600" dirty="0"/>
              <a:t>Sessions de formation – information   à l’attention des fabriques d’église </a:t>
            </a:r>
            <a:endParaRPr lang="fr-BE" sz="3600" dirty="0"/>
          </a:p>
          <a:p>
            <a:pPr marL="0" indent="0" algn="ctr">
              <a:buNone/>
            </a:pPr>
            <a:r>
              <a:rPr lang="fr-BE" dirty="0"/>
              <a:t>6 et 8 décembre 2018</a:t>
            </a:r>
          </a:p>
        </p:txBody>
      </p:sp>
    </p:spTree>
    <p:extLst>
      <p:ext uri="{BB962C8B-B14F-4D97-AF65-F5344CB8AC3E}">
        <p14:creationId xmlns:p14="http://schemas.microsoft.com/office/powerpoint/2010/main" val="3399007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EDD9FCD-DCFC-444C-8026-C5394DB895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5" b="1"/>
          <a:stretch/>
        </p:blipFill>
        <p:spPr>
          <a:xfrm>
            <a:off x="-46583" y="0"/>
            <a:ext cx="4891101" cy="68579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C6F0663-81DE-4A1D-B838-36403A0703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/>
          <a:stretch/>
        </p:blipFill>
        <p:spPr>
          <a:xfrm>
            <a:off x="7374100" y="10712"/>
            <a:ext cx="4829240" cy="683657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6260FFF-2593-40AC-8F54-FF313C360AAC}"/>
              </a:ext>
            </a:extLst>
          </p:cNvPr>
          <p:cNvSpPr txBox="1"/>
          <p:nvPr/>
        </p:nvSpPr>
        <p:spPr>
          <a:xfrm>
            <a:off x="4427375" y="2582210"/>
            <a:ext cx="3337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dirty="0"/>
              <a:t>Fiche standard d’inventaire disponibles sur le site du diocèse (</a:t>
            </a:r>
            <a:r>
              <a:rPr lang="fr-BE" dirty="0">
                <a:hlinkClick r:id="rId4"/>
              </a:rPr>
              <a:t>https://www.evechedeliege.be</a:t>
            </a:r>
            <a:r>
              <a:rPr lang="fr-BE" dirty="0"/>
              <a:t>) </a:t>
            </a:r>
            <a:endParaRPr lang="fr-BE" i="1" dirty="0"/>
          </a:p>
        </p:txBody>
      </p:sp>
    </p:spTree>
    <p:extLst>
      <p:ext uri="{BB962C8B-B14F-4D97-AF65-F5344CB8AC3E}">
        <p14:creationId xmlns:p14="http://schemas.microsoft.com/office/powerpoint/2010/main" val="419825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9F2F32-F281-4714-86DE-B6B854C87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64476"/>
            <a:ext cx="10058400" cy="916266"/>
          </a:xfrm>
        </p:spPr>
        <p:txBody>
          <a:bodyPr/>
          <a:lstStyle/>
          <a:p>
            <a:pPr algn="ctr"/>
            <a:r>
              <a:rPr lang="fr-BE" u="sng" dirty="0">
                <a:solidFill>
                  <a:schemeClr val="tx1"/>
                </a:solidFill>
                <a:latin typeface="+mn-lt"/>
              </a:rPr>
              <a:t>Petit matériel supplémentaire</a:t>
            </a:r>
            <a:endParaRPr lang="fr-BE" u="sng" dirty="0">
              <a:latin typeface="+mn-lt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516663-7931-491C-AE6F-146D62450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999" y="1749597"/>
            <a:ext cx="7326086" cy="3312420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chemeClr val="tx1"/>
                </a:solidFill>
              </a:rPr>
              <a:t>Des gants en coton ou latex pour manipuler l’orfèvrerie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chemeClr val="tx1"/>
                </a:solidFill>
              </a:rPr>
              <a:t>Pied pour appareil photo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chemeClr val="tx1"/>
                </a:solidFill>
              </a:rPr>
              <a:t>Tissu, feuille d’arrière-plan ou carton blanc rigide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fr-BE" sz="2800" dirty="0"/>
          </a:p>
          <a:p>
            <a:endParaRPr lang="fr-BE" dirty="0"/>
          </a:p>
        </p:txBody>
      </p:sp>
      <p:pic>
        <p:nvPicPr>
          <p:cNvPr id="2050" name="Picture 2" descr="Image associÃ©e">
            <a:extLst>
              <a:ext uri="{FF2B5EF4-FFF2-40B4-BE49-F238E27FC236}">
                <a16:creationId xmlns:a16="http://schemas.microsoft.com/office/drawing/2014/main" id="{63D1A9BC-1117-4E21-AB21-9FE0842D6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t="16909" r="8802" b="17042"/>
          <a:stretch/>
        </p:blipFill>
        <p:spPr bwMode="auto">
          <a:xfrm>
            <a:off x="405782" y="4099979"/>
            <a:ext cx="2512576" cy="197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Ã©sultat de recherche d'images pour &quot;pied d'appareil photo&quot;">
            <a:extLst>
              <a:ext uri="{FF2B5EF4-FFF2-40B4-BE49-F238E27FC236}">
                <a16:creationId xmlns:a16="http://schemas.microsoft.com/office/drawing/2014/main" id="{34A0FBDB-2AD5-4CFB-93F3-8123B2B39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048" y="3955557"/>
            <a:ext cx="2285988" cy="22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space réservé du contenu 9">
            <a:extLst>
              <a:ext uri="{FF2B5EF4-FFF2-40B4-BE49-F238E27FC236}">
                <a16:creationId xmlns:a16="http://schemas.microsoft.com/office/drawing/2014/main" id="{39DF915A-E555-4ECA-BF5B-24B1D95A97B9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5"/>
          <a:stretch/>
        </p:blipFill>
        <p:spPr>
          <a:xfrm>
            <a:off x="6363726" y="3713584"/>
            <a:ext cx="2749315" cy="2810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6AC7A9F-130F-4930-B9B6-3A54B34FCD0D}"/>
              </a:ext>
            </a:extLst>
          </p:cNvPr>
          <p:cNvSpPr txBox="1"/>
          <p:nvPr/>
        </p:nvSpPr>
        <p:spPr>
          <a:xfrm>
            <a:off x="7052731" y="6523685"/>
            <a:ext cx="1271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© D. Lo Mauro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C384566-7A3E-4919-B542-0DED90FA1BF2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9" r="10433"/>
          <a:stretch/>
        </p:blipFill>
        <p:spPr bwMode="auto">
          <a:xfrm>
            <a:off x="9265300" y="1856426"/>
            <a:ext cx="2665050" cy="26875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57410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97E170-6D70-4F90-94EE-67F17D340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07911"/>
            <a:ext cx="10058400" cy="1102878"/>
          </a:xfrm>
        </p:spPr>
        <p:txBody>
          <a:bodyPr/>
          <a:lstStyle/>
          <a:p>
            <a:pPr algn="ctr"/>
            <a:r>
              <a:rPr lang="fr-BE" u="sng" dirty="0">
                <a:solidFill>
                  <a:schemeClr val="tx1"/>
                </a:solidFill>
                <a:latin typeface="+mn-lt"/>
              </a:rPr>
              <a:t>Sur le terrain: méthodologie et conseils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64F30D-E37A-4826-95EC-ABEA55CFD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04355"/>
            <a:ext cx="10058400" cy="4023360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chemeClr val="tx1"/>
                </a:solidFill>
              </a:rPr>
              <a:t>Ne pas travailler seul mais en équipe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chemeClr val="tx1"/>
                </a:solidFill>
              </a:rPr>
              <a:t>Emporter les fiches de l’IRPA (version papier) et les fiches CIPAR vierges qui pourront être complétées  sur place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chemeClr val="tx1"/>
                </a:solidFill>
              </a:rPr>
              <a:t>Procéder par types d’objets ou par endroits dans les églises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chemeClr val="tx1"/>
                </a:solidFill>
              </a:rPr>
              <a:t>Pour plus de confort, l’encodage peut se faire à la maison</a:t>
            </a:r>
          </a:p>
          <a:p>
            <a:pPr marL="0" indent="0" algn="just">
              <a:buNone/>
            </a:pPr>
            <a:endParaRPr lang="fr-BE" dirty="0">
              <a:solidFill>
                <a:schemeClr val="tx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fr-BE" dirty="0"/>
          </a:p>
          <a:p>
            <a:pPr algn="just">
              <a:buFont typeface="Arial" panose="020B0604020202020204" pitchFamily="34" charset="0"/>
              <a:buChar char="•"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4832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74E004-FA23-4E3B-81C1-BEC27EF96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fr-BE" sz="4400" u="sng" dirty="0">
                <a:solidFill>
                  <a:schemeClr val="tx1"/>
                </a:solidFill>
                <a:latin typeface="+mn-lt"/>
              </a:rPr>
              <a:t>Prendre des bonnes photos, une importance capitale!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0F17BC-74E0-4153-A048-6B4637EBD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160" y="2556587"/>
            <a:ext cx="7576457" cy="2873829"/>
          </a:xfrm>
        </p:spPr>
        <p:txBody>
          <a:bodyPr>
            <a:noAutofit/>
          </a:bodyPr>
          <a:lstStyle/>
          <a:p>
            <a:pPr algn="just"/>
            <a:r>
              <a:rPr lang="fr-BE" sz="2800" dirty="0">
                <a:solidFill>
                  <a:schemeClr val="tx1"/>
                </a:solidFill>
              </a:rPr>
              <a:t>Sur le terrain, il faut veiller à prendre des bonnes photos des objets car elles sont d’une importance fondamentale pour une conservation optimale. De plus, elles vous aideront pour décrire l’objet au moment de l’encodage.</a:t>
            </a:r>
          </a:p>
          <a:p>
            <a:pPr marL="0" indent="0" algn="just">
              <a:buNone/>
            </a:pPr>
            <a:r>
              <a:rPr lang="fr-BE" sz="2800" b="1" dirty="0">
                <a:solidFill>
                  <a:schemeClr val="tx1"/>
                </a:solidFill>
              </a:rPr>
              <a:t>	</a:t>
            </a:r>
            <a:endParaRPr lang="fr-BE" sz="2800" dirty="0"/>
          </a:p>
        </p:txBody>
      </p:sp>
      <p:pic>
        <p:nvPicPr>
          <p:cNvPr id="4" name="Espace réservé du contenu 5">
            <a:extLst>
              <a:ext uri="{FF2B5EF4-FFF2-40B4-BE49-F238E27FC236}">
                <a16:creationId xmlns:a16="http://schemas.microsoft.com/office/drawing/2014/main" id="{221D9BC6-CD02-4CA1-B1C0-A38E33FE29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124" y="1323220"/>
            <a:ext cx="2682240" cy="4023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393D8CC-149A-43F5-B848-3C6A8691B03D}"/>
              </a:ext>
            </a:extLst>
          </p:cNvPr>
          <p:cNvSpPr txBox="1"/>
          <p:nvPr/>
        </p:nvSpPr>
        <p:spPr>
          <a:xfrm>
            <a:off x="8574833" y="5346580"/>
            <a:ext cx="2786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dirty="0"/>
              <a:t>« Système D » d’une équipe-relais du diocèse de Tournai (© D. Lo Mauro)</a:t>
            </a:r>
          </a:p>
        </p:txBody>
      </p:sp>
    </p:spTree>
    <p:extLst>
      <p:ext uri="{BB962C8B-B14F-4D97-AF65-F5344CB8AC3E}">
        <p14:creationId xmlns:p14="http://schemas.microsoft.com/office/powerpoint/2010/main" val="1410144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562363-5D61-4B98-953A-780F00CCA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u="sng" dirty="0">
                <a:solidFill>
                  <a:schemeClr val="tx1"/>
                </a:solidFill>
                <a:latin typeface="+mn-lt"/>
              </a:rPr>
              <a:t>Prendre des bonnes photos, une importance capitale!</a:t>
            </a:r>
            <a:endParaRPr lang="fr-BE" u="sng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EDFB51-4A35-4AA6-AFB6-553A5BCCE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770073"/>
            <a:ext cx="10058400" cy="407920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fr-BE" sz="2800" b="1" dirty="0">
                <a:solidFill>
                  <a:schemeClr val="tx1"/>
                </a:solidFill>
              </a:rPr>
              <a:t>Petites astuces pour un « shooting » réussi: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chemeClr val="tx1"/>
                </a:solidFill>
              </a:rPr>
              <a:t>Prenez plusieurs photos de l’objets sous divers angles (vue d’ensemble, détails, altérations, défauts,…)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chemeClr val="tx1"/>
                </a:solidFill>
              </a:rPr>
              <a:t>Utilisez un fond clair, neutre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chemeClr val="tx1"/>
                </a:solidFill>
              </a:rPr>
              <a:t>Jetez un rapide coup d’œil à vos photos après les prises pour vérifier si elles sont bien nettes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chemeClr val="tx1"/>
                </a:solidFill>
              </a:rPr>
              <a:t>Utilisez un tripode, ou éventuellement un « système D » permettant de stabiliser votre appareil photo</a:t>
            </a:r>
          </a:p>
          <a:p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165207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B8C38BF-647B-49C8-B83B-5CEE6D5D2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60" y="1860675"/>
            <a:ext cx="5970432" cy="3980289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2A1BFB5-877E-477B-A3B5-FB8C48B51A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" t="3477"/>
          <a:stretch/>
        </p:blipFill>
        <p:spPr>
          <a:xfrm>
            <a:off x="6550089" y="1860675"/>
            <a:ext cx="5197151" cy="398028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A8BC5AD-7724-462B-B938-65EC6282E811}"/>
              </a:ext>
            </a:extLst>
          </p:cNvPr>
          <p:cNvSpPr txBox="1"/>
          <p:nvPr/>
        </p:nvSpPr>
        <p:spPr>
          <a:xfrm>
            <a:off x="1884784" y="5840963"/>
            <a:ext cx="2920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>
                <a:latin typeface="+mj-lt"/>
              </a:rPr>
              <a:t>Set de burettes (© KIK-IRPA)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C3B6A61-9C9A-4059-8E01-040EF4A8B310}"/>
              </a:ext>
            </a:extLst>
          </p:cNvPr>
          <p:cNvSpPr txBox="1"/>
          <p:nvPr/>
        </p:nvSpPr>
        <p:spPr>
          <a:xfrm>
            <a:off x="7688423" y="5840963"/>
            <a:ext cx="2920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>
                <a:latin typeface="+mj-lt"/>
              </a:rPr>
              <a:t>Set de burettes (© KIK-IRPA)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D6D630A-6B74-4658-B65D-D606B6CAFE65}"/>
              </a:ext>
            </a:extLst>
          </p:cNvPr>
          <p:cNvSpPr txBox="1"/>
          <p:nvPr/>
        </p:nvSpPr>
        <p:spPr>
          <a:xfrm>
            <a:off x="2079171" y="503853"/>
            <a:ext cx="8033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400" u="sng" dirty="0"/>
              <a:t>Varier les points de vue</a:t>
            </a:r>
          </a:p>
        </p:txBody>
      </p:sp>
    </p:spTree>
    <p:extLst>
      <p:ext uri="{BB962C8B-B14F-4D97-AF65-F5344CB8AC3E}">
        <p14:creationId xmlns:p14="http://schemas.microsoft.com/office/powerpoint/2010/main" val="931024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89D9FC-B3A3-4C18-8B9C-5A8492946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79306"/>
            <a:ext cx="10058400" cy="748454"/>
          </a:xfrm>
        </p:spPr>
        <p:txBody>
          <a:bodyPr/>
          <a:lstStyle/>
          <a:p>
            <a:pPr algn="ctr"/>
            <a:r>
              <a:rPr lang="fr-BE" u="sng" dirty="0">
                <a:solidFill>
                  <a:schemeClr val="tx1"/>
                </a:solidFill>
                <a:latin typeface="+mn-lt"/>
              </a:rPr>
              <a:t>L’encodage: étape par étape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E61123-0119-4AB1-BB6D-D8DAA6FB7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27832"/>
            <a:ext cx="10058400" cy="146352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BE" sz="2800" dirty="0">
                <a:solidFill>
                  <a:schemeClr val="tx1"/>
                </a:solidFill>
              </a:rPr>
              <a:t>Se connecter au logiciel (site : </a:t>
            </a:r>
            <a:r>
              <a:rPr lang="fr-BE" sz="2800" dirty="0">
                <a:hlinkClick r:id="rId2"/>
              </a:rPr>
              <a:t>https://acf.lescollections.be</a:t>
            </a:r>
            <a:r>
              <a:rPr lang="fr-BE" sz="2800" dirty="0">
                <a:solidFill>
                  <a:schemeClr val="tx1"/>
                </a:solidFill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fr-BE" sz="2800" dirty="0">
                <a:solidFill>
                  <a:schemeClr val="tx1"/>
                </a:solidFill>
              </a:rPr>
              <a:t>S’enregistrer (le mot de passe et l’identifiant: livrés sur demande par email au service du patrimoine du diocèse)</a:t>
            </a:r>
          </a:p>
          <a:p>
            <a:pPr marL="457200" indent="-457200">
              <a:buFont typeface="+mj-lt"/>
              <a:buAutoNum type="arabicPeriod"/>
            </a:pPr>
            <a:endParaRPr lang="fr-BE" sz="2800" dirty="0"/>
          </a:p>
          <a:p>
            <a:pPr marL="457200" indent="-457200">
              <a:buFont typeface="+mj-lt"/>
              <a:buAutoNum type="arabicPeriod"/>
            </a:pPr>
            <a:endParaRPr lang="fr-BE" sz="2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7E2BB2-D35E-4FDF-B173-24AA7A2C6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272" y="3291356"/>
            <a:ext cx="3764416" cy="344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7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FD6FFF-CA3A-457B-B635-20B4B94D8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7131" y="1747935"/>
            <a:ext cx="10197737" cy="460621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fr-BE" sz="2800" dirty="0">
                <a:solidFill>
                  <a:schemeClr val="tx1"/>
                </a:solidFill>
              </a:rPr>
              <a:t>Accéder aux objets répertoriés par l’IRPA (Institut Royal du Patrimoine Artistique)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fr-BE" sz="2800" dirty="0">
                <a:solidFill>
                  <a:schemeClr val="tx1"/>
                </a:solidFill>
              </a:rPr>
              <a:t>Encoder les données: les champs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fr-BE" sz="2800" dirty="0">
                <a:solidFill>
                  <a:schemeClr val="tx1"/>
                </a:solidFill>
              </a:rPr>
              <a:t>Encoder un nouvel objet (non répertorié par l’IRPA)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fr-BE" sz="2800" dirty="0">
                <a:solidFill>
                  <a:schemeClr val="tx1"/>
                </a:solidFill>
              </a:rPr>
              <a:t>Joindre des photos (ou autre document, </a:t>
            </a:r>
            <a:r>
              <a:rPr lang="fr-BE" sz="2800" dirty="0" err="1">
                <a:solidFill>
                  <a:schemeClr val="tx1"/>
                </a:solidFill>
              </a:rPr>
              <a:t>pdf</a:t>
            </a:r>
            <a:r>
              <a:rPr lang="fr-BE" sz="2800" dirty="0">
                <a:solidFill>
                  <a:schemeClr val="tx1"/>
                </a:solidFill>
              </a:rPr>
              <a:t>, </a:t>
            </a:r>
            <a:r>
              <a:rPr lang="fr-BE" sz="2800" dirty="0" err="1">
                <a:solidFill>
                  <a:schemeClr val="tx1"/>
                </a:solidFill>
              </a:rPr>
              <a:t>word</a:t>
            </a:r>
            <a:r>
              <a:rPr lang="fr-BE" sz="2800" dirty="0">
                <a:solidFill>
                  <a:schemeClr val="tx1"/>
                </a:solidFill>
              </a:rPr>
              <a:t>, …)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fr-BE" sz="2800" dirty="0">
                <a:solidFill>
                  <a:schemeClr val="tx1"/>
                </a:solidFill>
              </a:rPr>
              <a:t>Visualiser son inventaire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fr-BE" sz="2800" dirty="0">
                <a:solidFill>
                  <a:schemeClr val="tx1"/>
                </a:solidFill>
              </a:rPr>
              <a:t>Modifier des données, modifier ou supprimer des photos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fr-BE" sz="2800" dirty="0">
                <a:solidFill>
                  <a:schemeClr val="tx1"/>
                </a:solidFill>
              </a:rPr>
              <a:t>Télécharger et imprimer son inventaire</a:t>
            </a:r>
          </a:p>
          <a:p>
            <a:pPr marL="457200" indent="-457200">
              <a:buFont typeface="+mj-lt"/>
              <a:buAutoNum type="arabicPeriod" startAt="3"/>
            </a:pPr>
            <a:endParaRPr lang="fr-BE" sz="1800" dirty="0"/>
          </a:p>
        </p:txBody>
      </p:sp>
    </p:spTree>
    <p:extLst>
      <p:ext uri="{BB962C8B-B14F-4D97-AF65-F5344CB8AC3E}">
        <p14:creationId xmlns:p14="http://schemas.microsoft.com/office/powerpoint/2010/main" val="1801405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CAD737-A35D-4029-8B2C-8C1F415E6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38540"/>
            <a:ext cx="10058400" cy="1102878"/>
          </a:xfrm>
        </p:spPr>
        <p:txBody>
          <a:bodyPr/>
          <a:lstStyle/>
          <a:p>
            <a:pPr algn="ctr"/>
            <a:r>
              <a:rPr lang="fr-BE" u="sng" dirty="0">
                <a:solidFill>
                  <a:schemeClr val="tx1"/>
                </a:solidFill>
                <a:latin typeface="+mn-lt"/>
              </a:rPr>
              <a:t>Comment décrire un objet?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BB18A5-63A4-428F-8736-2FBDBFDB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46951"/>
            <a:ext cx="10058400" cy="3668658"/>
          </a:xfrm>
        </p:spPr>
        <p:txBody>
          <a:bodyPr>
            <a:norm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fr-BE" sz="3200" dirty="0">
                <a:solidFill>
                  <a:schemeClr val="tx1"/>
                </a:solidFill>
              </a:rPr>
              <a:t>Il faut décrire ce qui est observé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BE" sz="3200" dirty="0">
                <a:solidFill>
                  <a:schemeClr val="tx1"/>
                </a:solidFill>
              </a:rPr>
              <a:t>Tous les détails ont de l’importance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BE" sz="3200" dirty="0">
                <a:solidFill>
                  <a:schemeClr val="tx1"/>
                </a:solidFill>
              </a:rPr>
              <a:t>Adopter une posture neutre et objective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BE" sz="3200" dirty="0">
                <a:solidFill>
                  <a:schemeClr val="tx1"/>
                </a:solidFill>
              </a:rPr>
              <a:t>Éviter de basculer dans la surinterprétation</a:t>
            </a:r>
          </a:p>
        </p:txBody>
      </p:sp>
    </p:spTree>
    <p:extLst>
      <p:ext uri="{BB962C8B-B14F-4D97-AF65-F5344CB8AC3E}">
        <p14:creationId xmlns:p14="http://schemas.microsoft.com/office/powerpoint/2010/main" val="1424050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DD8B09-401C-47F3-B4A1-73CC0205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14674"/>
            <a:ext cx="10058400" cy="850951"/>
          </a:xfrm>
        </p:spPr>
        <p:txBody>
          <a:bodyPr>
            <a:normAutofit/>
          </a:bodyPr>
          <a:lstStyle/>
          <a:p>
            <a:pPr algn="ctr"/>
            <a:r>
              <a:rPr lang="fr-BE" sz="4400" u="sng" dirty="0">
                <a:solidFill>
                  <a:schemeClr val="tx1"/>
                </a:solidFill>
                <a:latin typeface="+mn-lt"/>
              </a:rPr>
              <a:t>Exemple: les inscriptions</a:t>
            </a:r>
          </a:p>
        </p:txBody>
      </p:sp>
      <p:pic>
        <p:nvPicPr>
          <p:cNvPr id="1026" name="Picture 2" descr="RÃ©sultat de recherche d'images pour &quot;poinÃ§on calice&quot;">
            <a:extLst>
              <a:ext uri="{FF2B5EF4-FFF2-40B4-BE49-F238E27FC236}">
                <a16:creationId xmlns:a16="http://schemas.microsoft.com/office/drawing/2014/main" id="{588504E6-0334-451C-B044-6C97B3C5B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442" r="1" b="1438"/>
          <a:stretch/>
        </p:blipFill>
        <p:spPr bwMode="auto">
          <a:xfrm>
            <a:off x="139962" y="1931536"/>
            <a:ext cx="3661065" cy="244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3D6509E-35A5-4D42-A2B7-BCC4C72A861A}"/>
              </a:ext>
            </a:extLst>
          </p:cNvPr>
          <p:cNvSpPr txBox="1"/>
          <p:nvPr/>
        </p:nvSpPr>
        <p:spPr>
          <a:xfrm>
            <a:off x="1348143" y="4297677"/>
            <a:ext cx="1244703" cy="317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©</a:t>
            </a:r>
            <a:r>
              <a:rPr lang="fr-BE" sz="1400" dirty="0" err="1"/>
              <a:t>Anticstore</a:t>
            </a:r>
            <a:endParaRPr lang="fr-BE" sz="1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7F9E087-8856-44F3-8A28-451931F31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160" y="3111829"/>
            <a:ext cx="3661065" cy="3006021"/>
          </a:xfrm>
          <a:prstGeom prst="rect">
            <a:avLst/>
          </a:prstGeom>
        </p:spPr>
      </p:pic>
      <p:pic>
        <p:nvPicPr>
          <p:cNvPr id="1028" name="Picture 4" descr="http://balat.kikirpa.be/image/thumbnail/X004767.jpg">
            <a:extLst>
              <a:ext uri="{FF2B5EF4-FFF2-40B4-BE49-F238E27FC236}">
                <a16:creationId xmlns:a16="http://schemas.microsoft.com/office/drawing/2014/main" id="{E105C128-6C44-4567-9AA8-A0568E8B1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359" y="1931536"/>
            <a:ext cx="3833679" cy="276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0E61F02-078A-4B3C-9F46-0CF0B81DA60A}"/>
              </a:ext>
            </a:extLst>
          </p:cNvPr>
          <p:cNvSpPr txBox="1"/>
          <p:nvPr/>
        </p:nvSpPr>
        <p:spPr>
          <a:xfrm>
            <a:off x="9713656" y="4614839"/>
            <a:ext cx="1244703" cy="317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©KIK-IRPA</a:t>
            </a:r>
          </a:p>
        </p:txBody>
      </p:sp>
    </p:spTree>
    <p:extLst>
      <p:ext uri="{BB962C8B-B14F-4D97-AF65-F5344CB8AC3E}">
        <p14:creationId xmlns:p14="http://schemas.microsoft.com/office/powerpoint/2010/main" val="2556830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7CF277-15F8-451A-8A1B-2A2054660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u="sng" dirty="0">
                <a:solidFill>
                  <a:schemeClr val="tx1"/>
                </a:solidFill>
                <a:latin typeface="+mn-lt"/>
              </a:rPr>
              <a:t>Pourquoi dresser un inventaire du patrimoine mobilier religieux?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237BEE-9F97-4B17-AC42-FE136027B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3597"/>
            <a:ext cx="10515600" cy="452074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BE" sz="2800" dirty="0">
                <a:solidFill>
                  <a:schemeClr val="tx1"/>
                </a:solidFill>
              </a:rPr>
              <a:t>Pour assurer une gestion responsable du patrimoine qui permettra de mieux:</a:t>
            </a:r>
            <a:r>
              <a:rPr lang="fr-BE" sz="2800" dirty="0"/>
              <a:t>	</a:t>
            </a:r>
            <a:endParaRPr lang="fr-BE" sz="28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fr-BE" sz="3600" b="1" dirty="0">
                <a:solidFill>
                  <a:schemeClr val="accent1"/>
                </a:solidFill>
              </a:rPr>
              <a:t>CONNAÎTRE</a:t>
            </a:r>
            <a:r>
              <a:rPr lang="fr-BE" sz="3200" b="1" dirty="0">
                <a:solidFill>
                  <a:srgbClr val="FFC000"/>
                </a:solidFill>
              </a:rPr>
              <a:t>	</a:t>
            </a:r>
            <a:endParaRPr lang="fr-BE" dirty="0">
              <a:solidFill>
                <a:srgbClr val="FFC000"/>
              </a:solidFill>
            </a:endParaRPr>
          </a:p>
          <a:p>
            <a:pPr marL="0" indent="0" algn="just">
              <a:buNone/>
            </a:pPr>
            <a:r>
              <a:rPr lang="fr-BE" sz="2800" dirty="0">
                <a:solidFill>
                  <a:schemeClr val="tx1"/>
                </a:solidFill>
              </a:rPr>
              <a:t>Afin de remplir les missions suivantes:</a:t>
            </a:r>
          </a:p>
          <a:p>
            <a:pPr marL="0" indent="0" algn="just">
              <a:buNone/>
            </a:pPr>
            <a:r>
              <a:rPr lang="fr-BE" dirty="0">
                <a:solidFill>
                  <a:schemeClr val="tx1"/>
                </a:solidFill>
              </a:rPr>
              <a:t>	</a:t>
            </a:r>
            <a:r>
              <a:rPr lang="fr-BE" sz="32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fr-BE" sz="3200" dirty="0">
                <a:solidFill>
                  <a:schemeClr val="tx1"/>
                </a:solidFill>
              </a:rPr>
              <a:t>Protéger</a:t>
            </a:r>
          </a:p>
          <a:p>
            <a:pPr marL="0" indent="0" algn="just">
              <a:buNone/>
            </a:pPr>
            <a:r>
              <a:rPr lang="fr-BE" sz="3200" dirty="0">
                <a:solidFill>
                  <a:schemeClr val="tx1"/>
                </a:solidFill>
              </a:rPr>
              <a:t>	</a:t>
            </a:r>
            <a:r>
              <a:rPr lang="fr-BE" sz="32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fr-BE" sz="3200" dirty="0">
                <a:solidFill>
                  <a:schemeClr val="tx1"/>
                </a:solidFill>
              </a:rPr>
              <a:t>Conserver</a:t>
            </a:r>
          </a:p>
          <a:p>
            <a:pPr marL="0" indent="0" algn="just">
              <a:buNone/>
            </a:pPr>
            <a:r>
              <a:rPr lang="fr-BE" sz="3200" dirty="0">
                <a:solidFill>
                  <a:schemeClr val="tx1"/>
                </a:solidFill>
              </a:rPr>
              <a:t>	</a:t>
            </a:r>
            <a:r>
              <a:rPr lang="fr-BE" sz="32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fr-BE" sz="3200" dirty="0">
                <a:solidFill>
                  <a:schemeClr val="tx1"/>
                </a:solidFill>
              </a:rPr>
              <a:t>Valoriser</a:t>
            </a:r>
          </a:p>
        </p:txBody>
      </p:sp>
    </p:spTree>
    <p:extLst>
      <p:ext uri="{BB962C8B-B14F-4D97-AF65-F5344CB8AC3E}">
        <p14:creationId xmlns:p14="http://schemas.microsoft.com/office/powerpoint/2010/main" val="4228985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274C2C-8052-4761-887E-36E65F350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9991"/>
            <a:ext cx="10058400" cy="1450757"/>
          </a:xfrm>
        </p:spPr>
        <p:txBody>
          <a:bodyPr/>
          <a:lstStyle/>
          <a:p>
            <a:pPr algn="ctr"/>
            <a:r>
              <a:rPr lang="fr-BE" u="sng" dirty="0">
                <a:solidFill>
                  <a:schemeClr val="tx1"/>
                </a:solidFill>
                <a:latin typeface="+mn-lt"/>
              </a:rPr>
              <a:t>Y a-t-il une ou des caractéristiques qui rendent l’objet </a:t>
            </a:r>
            <a:r>
              <a:rPr lang="fr-BE" i="1" u="sng" dirty="0">
                <a:solidFill>
                  <a:schemeClr val="tx1"/>
                </a:solidFill>
                <a:latin typeface="+mn-lt"/>
              </a:rPr>
              <a:t>unique</a:t>
            </a:r>
            <a:r>
              <a:rPr lang="fr-BE" u="sng" dirty="0">
                <a:solidFill>
                  <a:schemeClr val="tx1"/>
                </a:solidFill>
                <a:latin typeface="+mn-lt"/>
              </a:rPr>
              <a:t>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49C419-46D7-4EE6-A051-253E4ADD7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887" y="3133958"/>
            <a:ext cx="10129313" cy="1671307"/>
          </a:xfrm>
        </p:spPr>
        <p:txBody>
          <a:bodyPr>
            <a:noAutofit/>
          </a:bodyPr>
          <a:lstStyle/>
          <a:p>
            <a:pPr algn="just"/>
            <a:r>
              <a:rPr lang="fr-BE" sz="3600" dirty="0">
                <a:solidFill>
                  <a:schemeClr val="tx1"/>
                </a:solidFill>
              </a:rPr>
              <a:t>Toutes les spécificités propres à l’objets doivent être mentionnées dans la </a:t>
            </a:r>
            <a:r>
              <a:rPr lang="fr-BE" sz="3600" b="1" u="sng" dirty="0">
                <a:solidFill>
                  <a:schemeClr val="accent1"/>
                </a:solidFill>
              </a:rPr>
              <a:t>description</a:t>
            </a:r>
            <a:r>
              <a:rPr lang="fr-BE" sz="36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1075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6B7A4A-8A60-4397-8CDD-B5EB80465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80624"/>
            <a:ext cx="10058400" cy="907715"/>
          </a:xfrm>
        </p:spPr>
        <p:txBody>
          <a:bodyPr/>
          <a:lstStyle/>
          <a:p>
            <a:pPr algn="ctr"/>
            <a:r>
              <a:rPr lang="fr-BE" u="sng" dirty="0">
                <a:solidFill>
                  <a:schemeClr val="tx1"/>
                </a:solidFill>
                <a:latin typeface="+mn-lt"/>
              </a:rPr>
              <a:t>Description d’un vêtement liturgique</a:t>
            </a:r>
            <a:endParaRPr lang="fr-BE" u="sng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78AACF6-359E-41CB-82A5-B8C3829994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" t="8012" b="9589"/>
          <a:stretch/>
        </p:blipFill>
        <p:spPr>
          <a:xfrm rot="5400000">
            <a:off x="1398597" y="2197680"/>
            <a:ext cx="5391974" cy="343055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8052BF2-DE5B-4AE2-A73B-CEDF16B24E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1" r="4179" b="12389"/>
          <a:stretch/>
        </p:blipFill>
        <p:spPr>
          <a:xfrm rot="5400000">
            <a:off x="5377878" y="2305206"/>
            <a:ext cx="5391974" cy="321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57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6B7A4A-8A60-4397-8CDD-B5EB80465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07715"/>
          </a:xfrm>
        </p:spPr>
        <p:txBody>
          <a:bodyPr/>
          <a:lstStyle/>
          <a:p>
            <a:pPr algn="ctr"/>
            <a:r>
              <a:rPr lang="fr-BE" u="sng" dirty="0">
                <a:solidFill>
                  <a:schemeClr val="tx1"/>
                </a:solidFill>
                <a:latin typeface="+mn-lt"/>
              </a:rPr>
              <a:t>Description d’un vêtement liturgique</a:t>
            </a:r>
            <a:endParaRPr lang="fr-BE" u="sng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B50DD61-AE90-4E2F-B341-A40EA47FF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1256" y="2016038"/>
            <a:ext cx="5384380" cy="4038285"/>
          </a:xfrm>
          <a:prstGeom prst="rect">
            <a:avLst/>
          </a:prstGeom>
        </p:spPr>
      </p:pic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4243F431-3240-4900-BE82-37FEE770F4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11" y="1342990"/>
            <a:ext cx="6497651" cy="4873238"/>
          </a:xfrm>
        </p:spPr>
      </p:pic>
    </p:spTree>
    <p:extLst>
      <p:ext uri="{BB962C8B-B14F-4D97-AF65-F5344CB8AC3E}">
        <p14:creationId xmlns:p14="http://schemas.microsoft.com/office/powerpoint/2010/main" val="2747632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081AE8-1549-4476-8F67-25B2CC4E8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30620"/>
            <a:ext cx="10058400" cy="833070"/>
          </a:xfrm>
        </p:spPr>
        <p:txBody>
          <a:bodyPr/>
          <a:lstStyle/>
          <a:p>
            <a:pPr algn="ctr"/>
            <a:r>
              <a:rPr lang="fr-BE" u="sng" dirty="0">
                <a:solidFill>
                  <a:schemeClr val="tx1"/>
                </a:solidFill>
                <a:latin typeface="+mn-lt"/>
              </a:rPr>
              <a:t>Description d’une sculpture</a:t>
            </a:r>
          </a:p>
        </p:txBody>
      </p:sp>
      <p:pic>
        <p:nvPicPr>
          <p:cNvPr id="2050" name="Picture 2" descr="http://balat.kikirpa.be/image/thumbnail/X004758.jpg">
            <a:extLst>
              <a:ext uri="{FF2B5EF4-FFF2-40B4-BE49-F238E27FC236}">
                <a16:creationId xmlns:a16="http://schemas.microsoft.com/office/drawing/2014/main" id="{4075692B-ABD7-4C43-A412-67809CB36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57" y="1287625"/>
            <a:ext cx="2967112" cy="510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balat.kikirpa.be/timthumb.php?src=http://balat.kikirpa.be/image/thumbnail/X004759.jpg&amp;w=450&amp;zc=2&amp;cc=f0f0f0">
            <a:extLst>
              <a:ext uri="{FF2B5EF4-FFF2-40B4-BE49-F238E27FC236}">
                <a16:creationId xmlns:a16="http://schemas.microsoft.com/office/drawing/2014/main" id="{975048C8-75D8-4605-A966-984E47615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32" y="1287625"/>
            <a:ext cx="2967112" cy="509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balat.kikirpa.be/image/thumbnail/X004765.jpg">
            <a:extLst>
              <a:ext uri="{FF2B5EF4-FFF2-40B4-BE49-F238E27FC236}">
                <a16:creationId xmlns:a16="http://schemas.microsoft.com/office/drawing/2014/main" id="{8513EEAB-166D-4746-9C3D-861598335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907" y="1963892"/>
            <a:ext cx="2688336" cy="35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F9A259D-55CA-4B88-906C-48F0E5A930B5}"/>
              </a:ext>
            </a:extLst>
          </p:cNvPr>
          <p:cNvSpPr txBox="1"/>
          <p:nvPr/>
        </p:nvSpPr>
        <p:spPr>
          <a:xfrm>
            <a:off x="9200473" y="5826627"/>
            <a:ext cx="1244703" cy="317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©KIK-IRPA</a:t>
            </a:r>
          </a:p>
        </p:txBody>
      </p:sp>
    </p:spTree>
    <p:extLst>
      <p:ext uri="{BB962C8B-B14F-4D97-AF65-F5344CB8AC3E}">
        <p14:creationId xmlns:p14="http://schemas.microsoft.com/office/powerpoint/2010/main" val="28374025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B66E22-4ECB-403A-A711-F1FFBE9FB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933" y="354563"/>
            <a:ext cx="10058400" cy="785638"/>
          </a:xfrm>
        </p:spPr>
        <p:txBody>
          <a:bodyPr/>
          <a:lstStyle/>
          <a:p>
            <a:pPr algn="ctr"/>
            <a:r>
              <a:rPr lang="fr-BE" u="sng" dirty="0">
                <a:solidFill>
                  <a:schemeClr val="tx1"/>
                </a:solidFill>
                <a:latin typeface="+mn-lt"/>
              </a:rPr>
              <a:t>Description d’un objet orfévré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7B62BF-E7D7-4ADA-852F-1381DEA28B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4" t="30244" r="36223" b="30180"/>
          <a:stretch/>
        </p:blipFill>
        <p:spPr bwMode="auto">
          <a:xfrm>
            <a:off x="935648" y="2203049"/>
            <a:ext cx="2225383" cy="313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8A62F57-113B-41A0-9612-0B9888FDE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6" t="30340" r="38753" b="30559"/>
          <a:stretch/>
        </p:blipFill>
        <p:spPr bwMode="auto">
          <a:xfrm>
            <a:off x="3873951" y="2188884"/>
            <a:ext cx="1884783" cy="314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904CF8E-E5A0-4498-B4C7-355634125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3" t="30204" r="34671" b="28980"/>
          <a:stretch/>
        </p:blipFill>
        <p:spPr bwMode="auto">
          <a:xfrm>
            <a:off x="6466989" y="2203050"/>
            <a:ext cx="2340863" cy="313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3083EF0-7B9B-4A2C-B7F3-5326A15236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6" t="30748" r="38073" b="28435"/>
          <a:stretch/>
        </p:blipFill>
        <p:spPr bwMode="auto">
          <a:xfrm>
            <a:off x="9516108" y="2217215"/>
            <a:ext cx="1810139" cy="315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513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1EB5E-73E0-4863-A939-97B37CDA1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49434"/>
            <a:ext cx="10058400" cy="878944"/>
          </a:xfrm>
        </p:spPr>
        <p:txBody>
          <a:bodyPr/>
          <a:lstStyle/>
          <a:p>
            <a:pPr algn="ctr"/>
            <a:r>
              <a:rPr lang="fr-BE" u="sng" dirty="0">
                <a:solidFill>
                  <a:schemeClr val="tx1"/>
                </a:solidFill>
                <a:latin typeface="+mn-lt"/>
              </a:rPr>
              <a:t>Dans quel état est l’objet?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EF79B6-8629-4856-9CB4-C14999009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6992"/>
            <a:ext cx="10058400" cy="3211458"/>
          </a:xfrm>
        </p:spPr>
        <p:txBody>
          <a:bodyPr>
            <a:norm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chemeClr val="tx1"/>
                </a:solidFill>
              </a:rPr>
              <a:t>Evaluer l’état de conservation de l’objet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chemeClr val="tx1"/>
                </a:solidFill>
              </a:rPr>
              <a:t>Donner des explications!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chemeClr val="tx1"/>
                </a:solidFill>
              </a:rPr>
              <a:t>Se servir de photos ou de dessins !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chemeClr val="tx1"/>
                </a:solidFill>
              </a:rPr>
              <a:t>Enregistrer la date à laquelle le constat est fait. 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chemeClr val="tx1"/>
                </a:solidFill>
              </a:rPr>
              <a:t>Constater l’état de conservation est très important si l’objet est prêté à une exposition (</a:t>
            </a:r>
            <a:r>
              <a:rPr lang="fr-BE" sz="2800" i="1" dirty="0">
                <a:solidFill>
                  <a:schemeClr val="tx1"/>
                </a:solidFill>
              </a:rPr>
              <a:t>constat d’état</a:t>
            </a:r>
            <a:r>
              <a:rPr lang="fr-BE" sz="2800" dirty="0">
                <a:solidFill>
                  <a:schemeClr val="tx1"/>
                </a:solidFill>
              </a:rPr>
              <a:t>) ! </a:t>
            </a:r>
          </a:p>
        </p:txBody>
      </p:sp>
    </p:spTree>
    <p:extLst>
      <p:ext uri="{BB962C8B-B14F-4D97-AF65-F5344CB8AC3E}">
        <p14:creationId xmlns:p14="http://schemas.microsoft.com/office/powerpoint/2010/main" val="3628707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B3BE2C3-FD3E-4CE6-95D2-98907A884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776" y="1048593"/>
            <a:ext cx="4901163" cy="367587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20EBF85-180B-4C18-BDA6-5AC63BF10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483" y="335901"/>
            <a:ext cx="6668279" cy="500120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BDDA7B1-5C53-409C-ADC6-08DFF305D1A2}"/>
              </a:ext>
            </a:extLst>
          </p:cNvPr>
          <p:cNvSpPr txBox="1"/>
          <p:nvPr/>
        </p:nvSpPr>
        <p:spPr>
          <a:xfrm>
            <a:off x="5222030" y="5337111"/>
            <a:ext cx="6006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>
                <a:latin typeface="+mj-lt"/>
              </a:rPr>
              <a:t>Œuvres soumises aux constats d’état avant une exposition (M-Museum, Leuven)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EB5B1B-E371-44C0-B72D-F5620875F4D0}"/>
              </a:ext>
            </a:extLst>
          </p:cNvPr>
          <p:cNvSpPr txBox="1"/>
          <p:nvPr/>
        </p:nvSpPr>
        <p:spPr>
          <a:xfrm>
            <a:off x="830422" y="5337111"/>
            <a:ext cx="3759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>
                <a:latin typeface="+mj-lt"/>
              </a:rPr>
              <a:t>Œuvre endommagée : constat d’état nécessaire</a:t>
            </a:r>
          </a:p>
        </p:txBody>
      </p:sp>
    </p:spTree>
    <p:extLst>
      <p:ext uri="{BB962C8B-B14F-4D97-AF65-F5344CB8AC3E}">
        <p14:creationId xmlns:p14="http://schemas.microsoft.com/office/powerpoint/2010/main" val="1275335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5FD340-7B61-4F65-A092-9E9F1F5B0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11967"/>
            <a:ext cx="10058400" cy="1147976"/>
          </a:xfrm>
        </p:spPr>
        <p:txBody>
          <a:bodyPr/>
          <a:lstStyle/>
          <a:p>
            <a:pPr algn="ctr"/>
            <a:r>
              <a:rPr lang="fr-BE" u="sng" dirty="0">
                <a:solidFill>
                  <a:schemeClr val="tx1"/>
                </a:solidFill>
                <a:latin typeface="+mn-lt"/>
              </a:rPr>
              <a:t>Informations utiles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72E452-05DC-4D22-AE69-42B36F52C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37620"/>
            <a:ext cx="10058400" cy="4032552"/>
          </a:xfrm>
        </p:spPr>
        <p:txBody>
          <a:bodyPr>
            <a:norm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chemeClr val="tx1"/>
                </a:solidFill>
              </a:rPr>
              <a:t>Un bon inventaire est un inventaire mis à jour! N’attendez pas trop longtemps pour parachever les fiches et classer les photos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chemeClr val="tx1"/>
                </a:solidFill>
              </a:rPr>
              <a:t>Travaillez en équipe!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chemeClr val="tx1"/>
                </a:solidFill>
              </a:rPr>
              <a:t>Rassemblez la documentation au préalable (archives, ouvrages,…)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chemeClr val="tx1"/>
                </a:solidFill>
              </a:rPr>
              <a:t>Soyez précis mais pas audacieux : N’encodez pas une information qui ne peut pas être étayée ou à propos de laquelle il y a une hésitation : mieux vaut alors laisser le champ libre ou rester vague</a:t>
            </a:r>
          </a:p>
          <a:p>
            <a:pPr marL="0" indent="0" algn="just">
              <a:buNone/>
            </a:pPr>
            <a:endParaRPr lang="fr-BE" sz="2800" dirty="0">
              <a:latin typeface="+mj-lt"/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fr-BE" sz="2800" dirty="0">
              <a:solidFill>
                <a:schemeClr val="tx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fr-BE" sz="2800" dirty="0">
              <a:solidFill>
                <a:schemeClr val="tx1"/>
              </a:solidFill>
            </a:endParaRP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0580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6FE3AC-F282-4F7B-9677-23B1AA98D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46950"/>
            <a:ext cx="10058400" cy="4023360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chemeClr val="tx1"/>
                </a:solidFill>
              </a:rPr>
              <a:t>L’inventaire n’est pas accessible au grand public. Vous seuls, grâce à votre identifiant et votre mot de passe, avez accès à vos fiches d’inventaire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chemeClr val="tx1"/>
                </a:solidFill>
              </a:rPr>
              <a:t>Tout le monde peut participer à la réalisation et aux missions de l’inventaire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chemeClr val="tx1"/>
                </a:solidFill>
              </a:rPr>
              <a:t>Toujours renseigner la date à laquelle les œuvres ont été répertoriées</a:t>
            </a:r>
          </a:p>
          <a:p>
            <a:endParaRPr lang="fr-BE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64ABE44B-730C-47DD-8FCC-D42DE7190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11967"/>
            <a:ext cx="10058400" cy="1147976"/>
          </a:xfrm>
        </p:spPr>
        <p:txBody>
          <a:bodyPr/>
          <a:lstStyle/>
          <a:p>
            <a:pPr algn="ctr"/>
            <a:r>
              <a:rPr lang="fr-BE" u="sng" dirty="0">
                <a:solidFill>
                  <a:schemeClr val="tx1"/>
                </a:solidFill>
                <a:latin typeface="+mn-lt"/>
              </a:rPr>
              <a:t>Informations utiles</a:t>
            </a:r>
          </a:p>
        </p:txBody>
      </p:sp>
    </p:spTree>
    <p:extLst>
      <p:ext uri="{BB962C8B-B14F-4D97-AF65-F5344CB8AC3E}">
        <p14:creationId xmlns:p14="http://schemas.microsoft.com/office/powerpoint/2010/main" val="3871316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F2B8B3-42AB-45D1-8BB1-461648518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1450757"/>
          </a:xfrm>
        </p:spPr>
        <p:txBody>
          <a:bodyPr/>
          <a:lstStyle/>
          <a:p>
            <a:pPr algn="ctr"/>
            <a:r>
              <a:rPr lang="fr-BE" u="sng" dirty="0">
                <a:solidFill>
                  <a:schemeClr val="tx1"/>
                </a:solidFill>
                <a:latin typeface="+mn-lt"/>
              </a:rPr>
              <a:t>Les formations au logiciel d’inventaire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B404A3-43C1-4E81-B8F2-D5F0F6D76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724436"/>
            <a:ext cx="10058400" cy="4489752"/>
          </a:xfrm>
        </p:spPr>
        <p:txBody>
          <a:bodyPr>
            <a:normAutofit lnSpcReduction="10000"/>
          </a:bodyPr>
          <a:lstStyle/>
          <a:p>
            <a:pPr algn="just"/>
            <a:r>
              <a:rPr lang="fr-BE" sz="2800" dirty="0">
                <a:solidFill>
                  <a:schemeClr val="tx1"/>
                </a:solidFill>
              </a:rPr>
              <a:t>Possibilité de demande d’organisation d’une formation dans votre commune</a:t>
            </a:r>
          </a:p>
          <a:p>
            <a:pPr algn="just"/>
            <a:r>
              <a:rPr lang="fr-BE" sz="2800" dirty="0">
                <a:solidFill>
                  <a:schemeClr val="tx1"/>
                </a:solidFill>
              </a:rPr>
              <a:t>Modules de formation à l’utilisation de l’inventaire: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chemeClr val="tx1"/>
                </a:solidFill>
              </a:rPr>
              <a:t>Un formateur vient à vous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chemeClr val="tx1"/>
                </a:solidFill>
              </a:rPr>
              <a:t>+/- 2h30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chemeClr val="tx1"/>
                </a:solidFill>
              </a:rPr>
              <a:t>Questions-réponses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chemeClr val="tx1"/>
                </a:solidFill>
              </a:rPr>
              <a:t>Suivi et possibilité de poser des questions ultérieurement par voie téléphonique et/ou par email</a:t>
            </a:r>
          </a:p>
          <a:p>
            <a:pPr marL="201168" lvl="1" indent="0" algn="just">
              <a:buNone/>
            </a:pPr>
            <a:endParaRPr lang="fr-BE" sz="2600" dirty="0">
              <a:solidFill>
                <a:srgbClr val="FF0000"/>
              </a:solidFill>
            </a:endParaRPr>
          </a:p>
          <a:p>
            <a:pPr marL="201168" lvl="1" indent="0" algn="just">
              <a:buNone/>
            </a:pPr>
            <a:r>
              <a:rPr lang="fr-BE" sz="2600" b="1" dirty="0">
                <a:solidFill>
                  <a:schemeClr val="tx1"/>
                </a:solidFill>
              </a:rPr>
              <a:t>CONTACT</a:t>
            </a:r>
            <a:r>
              <a:rPr lang="fr-BE" sz="2600" dirty="0">
                <a:solidFill>
                  <a:schemeClr val="tx1"/>
                </a:solidFill>
              </a:rPr>
              <a:t>: </a:t>
            </a:r>
            <a:r>
              <a:rPr lang="fr-BE" sz="2600" dirty="0">
                <a:solidFill>
                  <a:schemeClr val="tx1"/>
                </a:solidFill>
                <a:hlinkClick r:id="rId2"/>
              </a:rPr>
              <a:t>info@cipar.be</a:t>
            </a:r>
            <a:r>
              <a:rPr lang="fr-BE" sz="2600" dirty="0">
                <a:solidFill>
                  <a:schemeClr val="tx1"/>
                </a:solidFill>
              </a:rPr>
              <a:t> ; 0478/63 66 42</a:t>
            </a:r>
          </a:p>
          <a:p>
            <a:pPr marL="201168" lvl="1" indent="0">
              <a:buNone/>
            </a:pPr>
            <a:endParaRPr lang="fr-BE" sz="2600" dirty="0">
              <a:solidFill>
                <a:schemeClr val="tx1"/>
              </a:solidFill>
            </a:endParaRPr>
          </a:p>
          <a:p>
            <a:pPr lvl="1"/>
            <a:endParaRPr lang="fr-BE" sz="2600" dirty="0">
              <a:solidFill>
                <a:schemeClr val="tx1"/>
              </a:solidFill>
            </a:endParaRPr>
          </a:p>
          <a:p>
            <a:pPr lvl="1"/>
            <a:endParaRPr lang="fr-BE" sz="2600" dirty="0"/>
          </a:p>
        </p:txBody>
      </p:sp>
    </p:spTree>
    <p:extLst>
      <p:ext uri="{BB962C8B-B14F-4D97-AF65-F5344CB8AC3E}">
        <p14:creationId xmlns:p14="http://schemas.microsoft.com/office/powerpoint/2010/main" val="402688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4F04FF-7F88-471F-9947-552151F7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67942"/>
            <a:ext cx="10058400" cy="1450757"/>
          </a:xfrm>
        </p:spPr>
        <p:txBody>
          <a:bodyPr/>
          <a:lstStyle/>
          <a:p>
            <a:pPr algn="ctr"/>
            <a:r>
              <a:rPr lang="fr-BE" b="1" u="sng" dirty="0">
                <a:solidFill>
                  <a:schemeClr val="tx1"/>
                </a:solidFill>
              </a:rPr>
              <a:t>Rappel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69B89E-7ADE-429E-AF09-1BCBD1ADA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73" y="1845734"/>
            <a:ext cx="10832841" cy="4023360"/>
          </a:xfrm>
        </p:spPr>
        <p:txBody>
          <a:bodyPr>
            <a:normAutofit/>
          </a:bodyPr>
          <a:lstStyle/>
          <a:p>
            <a:pPr algn="just"/>
            <a:r>
              <a:rPr lang="fr-BE" sz="3600" dirty="0">
                <a:solidFill>
                  <a:schemeClr val="tx1"/>
                </a:solidFill>
              </a:rPr>
              <a:t>L’inventaire est sous la responsabilité de la fabrique d’église </a:t>
            </a:r>
          </a:p>
          <a:p>
            <a:pPr algn="just"/>
            <a:r>
              <a:rPr lang="fr-BE" sz="3600" dirty="0">
                <a:solidFill>
                  <a:schemeClr val="tx1"/>
                </a:solidFill>
              </a:rPr>
              <a:t>Deux documents primordiaux: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fr-BE" sz="2800" i="1" dirty="0">
                <a:solidFill>
                  <a:schemeClr val="tx1"/>
                </a:solidFill>
              </a:rPr>
              <a:t>Les articles 54 et 55 du </a:t>
            </a:r>
            <a:r>
              <a:rPr lang="fr-FR" sz="2800" i="1" dirty="0">
                <a:solidFill>
                  <a:schemeClr val="tx1"/>
                </a:solidFill>
              </a:rPr>
              <a:t>30 DECEMBRE 1809 - Décret impérial concernant les fabriques des églises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sz="2800" i="1" dirty="0">
                <a:solidFill>
                  <a:schemeClr val="tx1"/>
                </a:solidFill>
              </a:rPr>
              <a:t>L’Ordonnance épiscopale pour la protection du patrimoine mobilier</a:t>
            </a:r>
            <a:endParaRPr lang="fr-BE" sz="28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491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1CF85C-261E-433A-9DC4-D2BA53117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11967"/>
            <a:ext cx="10058400" cy="1450757"/>
          </a:xfrm>
        </p:spPr>
        <p:txBody>
          <a:bodyPr/>
          <a:lstStyle/>
          <a:p>
            <a:pPr algn="ctr"/>
            <a:r>
              <a:rPr lang="fr-BE" u="sng" dirty="0">
                <a:solidFill>
                  <a:schemeClr val="tx1"/>
                </a:solidFill>
                <a:latin typeface="+mn-lt"/>
              </a:rPr>
              <a:t>Les ressources utiles et disponibles en ligne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1826ED-DD41-4BAE-A779-C3F722EAA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915734"/>
            <a:ext cx="10058400" cy="4023360"/>
          </a:xfrm>
        </p:spPr>
        <p:txBody>
          <a:bodyPr>
            <a:no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fr-BE" sz="3200" dirty="0">
                <a:solidFill>
                  <a:schemeClr val="tx1"/>
                </a:solidFill>
              </a:rPr>
              <a:t>Manuel pratique pour réaliser l’inventaire d’une église </a:t>
            </a:r>
          </a:p>
          <a:p>
            <a:pPr marL="0" indent="0" algn="just">
              <a:buNone/>
            </a:pPr>
            <a:r>
              <a:rPr lang="fr-BE" sz="3200" dirty="0">
                <a:solidFill>
                  <a:schemeClr val="tx1"/>
                </a:solidFill>
              </a:rPr>
              <a:t>	</a:t>
            </a:r>
            <a:r>
              <a:rPr lang="fr-BE" sz="2800" dirty="0">
                <a:solidFill>
                  <a:schemeClr val="tx1"/>
                </a:solidFill>
                <a:sym typeface="Wingdings" panose="05000000000000000000" pitchFamily="2" charset="2"/>
              </a:rPr>
              <a:t> Réception sur demande par email</a:t>
            </a:r>
          </a:p>
          <a:p>
            <a:pPr marL="0" indent="0" algn="just">
              <a:buNone/>
            </a:pPr>
            <a:endParaRPr lang="fr-BE" sz="2800" dirty="0">
              <a:solidFill>
                <a:schemeClr val="tx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fr-BE" sz="3200" dirty="0">
                <a:solidFill>
                  <a:schemeClr val="tx1"/>
                </a:solidFill>
              </a:rPr>
              <a:t>Guide rapide d’utilisation du logiciel d’inventaire</a:t>
            </a:r>
            <a:endParaRPr lang="fr-BE" sz="2800" dirty="0">
              <a:solidFill>
                <a:schemeClr val="tx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841248" lvl="4" indent="0" algn="just">
              <a:buNone/>
            </a:pPr>
            <a:r>
              <a:rPr lang="fr-BE" sz="2800" dirty="0">
                <a:solidFill>
                  <a:schemeClr val="tx1"/>
                </a:solidFill>
                <a:sym typeface="Wingdings" panose="05000000000000000000" pitchFamily="2" charset="2"/>
              </a:rPr>
              <a:t> Fourni par email avec l’identifiant et le mot de passe donnant accès au logiciel d’inventaire</a:t>
            </a: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2221973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71EA5F-B6F0-4821-94D0-658391649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34203"/>
            <a:ext cx="10058400" cy="1450757"/>
          </a:xfrm>
        </p:spPr>
        <p:txBody>
          <a:bodyPr/>
          <a:lstStyle/>
          <a:p>
            <a:pPr algn="ctr"/>
            <a:r>
              <a:rPr lang="fr-BE" u="sng" dirty="0">
                <a:solidFill>
                  <a:schemeClr val="tx1"/>
                </a:solidFill>
                <a:latin typeface="+mn-lt"/>
              </a:rPr>
              <a:t>Contacts utiles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4AAB3F-3535-4306-9227-8BA488E8D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BE" sz="3200" dirty="0">
                <a:solidFill>
                  <a:schemeClr val="tx1"/>
                </a:solidFill>
              </a:rPr>
              <a:t>Le service patrimoine du diocèse: Isabelle Leclercq</a:t>
            </a:r>
            <a:endParaRPr lang="fr-BE" sz="320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BE" sz="3200" dirty="0"/>
              <a:t>	</a:t>
            </a:r>
            <a:r>
              <a:rPr lang="fr-BE" sz="3200" dirty="0">
                <a:hlinkClick r:id="rId2"/>
              </a:rPr>
              <a:t>isabelle.leclercq@evechedeliege.be</a:t>
            </a:r>
            <a:r>
              <a:rPr lang="fr-BE" sz="3200" dirty="0"/>
              <a:t> </a:t>
            </a:r>
          </a:p>
          <a:p>
            <a:pPr marL="1008560" lvl="5" indent="0">
              <a:buNone/>
            </a:pPr>
            <a:r>
              <a:rPr lang="fr-BE" sz="3200" dirty="0">
                <a:solidFill>
                  <a:schemeClr val="tx1"/>
                </a:solidFill>
              </a:rPr>
              <a:t>04 223 42 12</a:t>
            </a:r>
          </a:p>
          <a:p>
            <a:pPr marL="0" indent="0">
              <a:buNone/>
            </a:pPr>
            <a:endParaRPr lang="fr-BE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fr-BE" sz="3200" dirty="0">
                <a:solidFill>
                  <a:schemeClr val="tx1"/>
                </a:solidFill>
              </a:rPr>
              <a:t>Le CIPAR: Maura Moriaux</a:t>
            </a:r>
            <a:endParaRPr lang="fr-BE" sz="3200" dirty="0"/>
          </a:p>
          <a:p>
            <a:pPr marL="0" indent="0">
              <a:buNone/>
            </a:pPr>
            <a:r>
              <a:rPr lang="fr-BE" sz="3200" dirty="0"/>
              <a:t>	</a:t>
            </a:r>
            <a:r>
              <a:rPr lang="fr-BE" sz="3200" dirty="0">
                <a:hlinkClick r:id="rId3"/>
              </a:rPr>
              <a:t>info@cipar.be</a:t>
            </a:r>
            <a:r>
              <a:rPr lang="fr-BE" sz="3200" dirty="0"/>
              <a:t> </a:t>
            </a:r>
          </a:p>
          <a:p>
            <a:pPr marL="0" indent="0">
              <a:buNone/>
            </a:pPr>
            <a:r>
              <a:rPr lang="fr-BE" sz="3200" dirty="0"/>
              <a:t>	</a:t>
            </a:r>
            <a:r>
              <a:rPr lang="fr-BE" sz="3200" dirty="0">
                <a:solidFill>
                  <a:schemeClr val="tx1"/>
                </a:solidFill>
              </a:rPr>
              <a:t>0478 63 66 42</a:t>
            </a:r>
          </a:p>
        </p:txBody>
      </p:sp>
    </p:spTree>
    <p:extLst>
      <p:ext uri="{BB962C8B-B14F-4D97-AF65-F5344CB8AC3E}">
        <p14:creationId xmlns:p14="http://schemas.microsoft.com/office/powerpoint/2010/main" val="219189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8292A95-1302-4F91-8018-F4CBDEDD6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40" y="0"/>
            <a:ext cx="4855158" cy="686614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AD5842D-5572-4930-AFF0-605561A72CAE}"/>
              </a:ext>
            </a:extLst>
          </p:cNvPr>
          <p:cNvSpPr txBox="1"/>
          <p:nvPr/>
        </p:nvSpPr>
        <p:spPr>
          <a:xfrm>
            <a:off x="5271795" y="2556589"/>
            <a:ext cx="63821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2800" dirty="0"/>
              <a:t>Exposition itinérante dans les quatre diocèses de Wallonie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2800" dirty="0"/>
              <a:t>Disponible sur réservation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2800" dirty="0"/>
              <a:t>16 panneaux consacrés à la découverte des textiles liturgiques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90D5140C-3B1A-43DD-84E4-A145FE8A7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1795" y="207555"/>
            <a:ext cx="6634065" cy="2050453"/>
          </a:xfrm>
        </p:spPr>
        <p:txBody>
          <a:bodyPr>
            <a:normAutofit/>
          </a:bodyPr>
          <a:lstStyle/>
          <a:p>
            <a:r>
              <a:rPr lang="fr-BE" sz="4000" dirty="0">
                <a:solidFill>
                  <a:schemeClr val="tx1"/>
                </a:solidFill>
              </a:rPr>
              <a:t>Exposition vêtements sacrés, sacrés vêtements</a:t>
            </a:r>
          </a:p>
        </p:txBody>
      </p:sp>
    </p:spTree>
    <p:extLst>
      <p:ext uri="{BB962C8B-B14F-4D97-AF65-F5344CB8AC3E}">
        <p14:creationId xmlns:p14="http://schemas.microsoft.com/office/powerpoint/2010/main" val="568949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75012C-C731-451E-B7CF-1CA4C79B2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66531"/>
            <a:ext cx="10058400" cy="981580"/>
          </a:xfrm>
        </p:spPr>
        <p:txBody>
          <a:bodyPr/>
          <a:lstStyle/>
          <a:p>
            <a:pPr algn="ctr"/>
            <a:r>
              <a:rPr lang="fr-BE" u="sng" dirty="0">
                <a:solidFill>
                  <a:schemeClr val="tx1"/>
                </a:solidFill>
                <a:latin typeface="+mn-lt"/>
              </a:rPr>
              <a:t>Que faut-il inventorier?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31B8E859-0221-4ADD-B8B1-5BFE39CDA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67988"/>
            <a:ext cx="10058400" cy="460745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fr-BE" sz="3000" dirty="0">
                <a:solidFill>
                  <a:schemeClr val="accent1"/>
                </a:solidFill>
              </a:rPr>
              <a:t>Tous les objets destinés au culte et à embellir les lieux de culte</a:t>
            </a:r>
          </a:p>
          <a:p>
            <a:r>
              <a:rPr lang="fr-BE" sz="3000" dirty="0">
                <a:solidFill>
                  <a:schemeClr val="tx1"/>
                </a:solidFill>
              </a:rPr>
              <a:t>Par exemple: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BE" sz="3000" dirty="0">
                <a:solidFill>
                  <a:schemeClr val="tx1"/>
                </a:solidFill>
              </a:rPr>
              <a:t>Les objets destinés à la pratique du culte communautaire ou individuel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BE" sz="3000" dirty="0">
                <a:solidFill>
                  <a:schemeClr val="tx1"/>
                </a:solidFill>
              </a:rPr>
              <a:t>Les pièces d’orfèvrerie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BE" sz="3000" dirty="0">
                <a:solidFill>
                  <a:schemeClr val="tx1"/>
                </a:solidFill>
              </a:rPr>
              <a:t>Le mobilier de l’église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BE" sz="3000" dirty="0">
                <a:solidFill>
                  <a:schemeClr val="tx1"/>
                </a:solidFill>
              </a:rPr>
              <a:t>Les textiles liturgiques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BE" sz="3000" dirty="0">
                <a:solidFill>
                  <a:schemeClr val="tx1"/>
                </a:solidFill>
              </a:rPr>
              <a:t>Les vitraux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BE" sz="3000" dirty="0">
                <a:solidFill>
                  <a:schemeClr val="tx1"/>
                </a:solidFill>
              </a:rPr>
              <a:t>Le matériel de procession</a:t>
            </a:r>
          </a:p>
          <a:p>
            <a:pPr marL="0" indent="0" algn="just">
              <a:buNone/>
            </a:pPr>
            <a:endParaRPr lang="fr-BE" sz="30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fr-BE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667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239625-97FB-49E7-8F36-D0A5C5A5A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u="sng" dirty="0">
                <a:solidFill>
                  <a:schemeClr val="tx1"/>
                </a:solidFill>
                <a:latin typeface="+mn-lt"/>
              </a:rPr>
              <a:t>L’attitude optimale pour réaliser un inventaire</a:t>
            </a:r>
            <a:endParaRPr lang="fr-BE" sz="4800" u="sng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4F3E0E-5F87-4748-B820-F78958B58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913" y="1830666"/>
            <a:ext cx="10207767" cy="408067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BE" sz="3200" dirty="0">
                <a:solidFill>
                  <a:schemeClr val="tx1"/>
                </a:solidFill>
              </a:rPr>
              <a:t>Être observateur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BE" sz="3200" dirty="0">
                <a:solidFill>
                  <a:schemeClr val="tx1"/>
                </a:solidFill>
              </a:rPr>
              <a:t>Être curieux</a:t>
            </a:r>
          </a:p>
          <a:p>
            <a:pPr marL="0" indent="0">
              <a:buNone/>
            </a:pPr>
            <a:r>
              <a:rPr lang="fr-BE" sz="3200" dirty="0">
                <a:solidFill>
                  <a:schemeClr val="tx1"/>
                </a:solidFill>
              </a:rPr>
              <a:t>	</a:t>
            </a:r>
            <a:r>
              <a:rPr lang="fr-BE" sz="3200" dirty="0">
                <a:solidFill>
                  <a:schemeClr val="tx1"/>
                </a:solidFill>
                <a:sym typeface="Wingdings" panose="05000000000000000000" pitchFamily="2" charset="2"/>
              </a:rPr>
              <a:t> Récolter un maximum d’informations!</a:t>
            </a:r>
            <a:endParaRPr lang="fr-BE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BE" sz="2800" dirty="0"/>
          </a:p>
          <a:p>
            <a:pPr marL="0" indent="0">
              <a:buNone/>
            </a:pPr>
            <a:r>
              <a:rPr lang="fr-BE" dirty="0"/>
              <a:t>	</a:t>
            </a:r>
          </a:p>
        </p:txBody>
      </p:sp>
      <p:pic>
        <p:nvPicPr>
          <p:cNvPr id="1026" name="Picture 2" descr="Image associÃ©e">
            <a:extLst>
              <a:ext uri="{FF2B5EF4-FFF2-40B4-BE49-F238E27FC236}">
                <a16:creationId xmlns:a16="http://schemas.microsoft.com/office/drawing/2014/main" id="{13D1D39D-F1B0-41EA-B4FA-5237BD569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032" y="3645288"/>
            <a:ext cx="2931936" cy="269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316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DA6E89-8F9A-4531-B6A1-A0F800299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85980"/>
            <a:ext cx="10058400" cy="964474"/>
          </a:xfrm>
        </p:spPr>
        <p:txBody>
          <a:bodyPr/>
          <a:lstStyle/>
          <a:p>
            <a:pPr algn="ctr"/>
            <a:r>
              <a:rPr lang="fr-BE" u="sng" dirty="0">
                <a:solidFill>
                  <a:schemeClr val="tx1"/>
                </a:solidFill>
                <a:latin typeface="+mn-lt"/>
              </a:rPr>
              <a:t>Comment ça marche?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35F0C5-E575-4AF5-B411-704943D4E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3200" dirty="0">
                <a:solidFill>
                  <a:schemeClr val="tx1"/>
                </a:solidFill>
              </a:rPr>
              <a:t>L’inventorisation se fait en deux grandes étapes:</a:t>
            </a:r>
          </a:p>
          <a:p>
            <a:pPr marL="514350" indent="-514350">
              <a:buFont typeface="+mj-lt"/>
              <a:buAutoNum type="arabicPeriod"/>
            </a:pPr>
            <a:r>
              <a:rPr lang="fr-BE" sz="2800" dirty="0">
                <a:solidFill>
                  <a:schemeClr val="tx1"/>
                </a:solidFill>
              </a:rPr>
              <a:t>Le travail sur le terrain</a:t>
            </a:r>
          </a:p>
          <a:p>
            <a:pPr marL="514350" indent="-514350">
              <a:buFont typeface="+mj-lt"/>
              <a:buAutoNum type="arabicPeriod"/>
            </a:pPr>
            <a:r>
              <a:rPr lang="fr-BE" sz="2800" dirty="0">
                <a:solidFill>
                  <a:schemeClr val="tx1"/>
                </a:solidFill>
              </a:rPr>
              <a:t>L’encodage dans la base de données</a:t>
            </a:r>
          </a:p>
        </p:txBody>
      </p:sp>
      <p:pic>
        <p:nvPicPr>
          <p:cNvPr id="3074" name="Picture 2" descr="RÃ©sultat de recherche d'images pour &quot;ordinateur dessin&quot;">
            <a:extLst>
              <a:ext uri="{FF2B5EF4-FFF2-40B4-BE49-F238E27FC236}">
                <a16:creationId xmlns:a16="http://schemas.microsoft.com/office/drawing/2014/main" id="{9030F4E8-2656-4E7D-B21B-5F9B2DFD0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498" y="3772598"/>
            <a:ext cx="4410222" cy="247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58B55B6-FCD7-464D-9401-7CC9F5613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149" y="3565574"/>
            <a:ext cx="3693215" cy="276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04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AF8153B-3285-478D-B24E-D581F3153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4" y="137019"/>
            <a:ext cx="6928636" cy="49340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0FBE8D-B3A9-4D0B-AD6E-25F00F61362B}"/>
              </a:ext>
            </a:extLst>
          </p:cNvPr>
          <p:cNvSpPr/>
          <p:nvPr/>
        </p:nvSpPr>
        <p:spPr>
          <a:xfrm>
            <a:off x="3709892" y="3284374"/>
            <a:ext cx="1443564" cy="28925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0539047-DB19-4441-80CD-52CA4C973E1D}"/>
              </a:ext>
            </a:extLst>
          </p:cNvPr>
          <p:cNvCxnSpPr>
            <a:cxnSpLocks/>
          </p:cNvCxnSpPr>
          <p:nvPr/>
        </p:nvCxnSpPr>
        <p:spPr>
          <a:xfrm flipV="1">
            <a:off x="1184988" y="3573625"/>
            <a:ext cx="2696547" cy="2752530"/>
          </a:xfrm>
          <a:prstGeom prst="straightConnector1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5B240B44-B24F-4EF3-BEA1-ECE1268278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93" t="-1303" b="4755"/>
          <a:stretch/>
        </p:blipFill>
        <p:spPr>
          <a:xfrm>
            <a:off x="5985435" y="2892491"/>
            <a:ext cx="6206565" cy="39655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Flèche : droite 22">
            <a:extLst>
              <a:ext uri="{FF2B5EF4-FFF2-40B4-BE49-F238E27FC236}">
                <a16:creationId xmlns:a16="http://schemas.microsoft.com/office/drawing/2014/main" id="{A6DB8404-D2CE-4F87-89DB-25A10B231033}"/>
              </a:ext>
            </a:extLst>
          </p:cNvPr>
          <p:cNvSpPr/>
          <p:nvPr/>
        </p:nvSpPr>
        <p:spPr>
          <a:xfrm>
            <a:off x="5738326" y="4268894"/>
            <a:ext cx="1344953" cy="802154"/>
          </a:xfrm>
          <a:prstGeom prst="rightArrow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747801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46D287-5E46-4FA0-A3B0-0FD7C3D24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u="sng" dirty="0">
                <a:solidFill>
                  <a:schemeClr val="tx1"/>
                </a:solidFill>
                <a:latin typeface="+mn-lt"/>
              </a:rPr>
              <a:t>Le matériel utile pour le travail sur le terrain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8A7292-7D49-4A76-9637-930A6AF00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" y="1720565"/>
            <a:ext cx="10058400" cy="4374191"/>
          </a:xfrm>
        </p:spPr>
        <p:txBody>
          <a:bodyPr>
            <a:normAutofit lnSpcReduction="10000"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fr-BE" sz="3000" dirty="0">
                <a:solidFill>
                  <a:schemeClr val="tx1"/>
                </a:solidFill>
              </a:rPr>
              <a:t>Un bloc-notes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BE" sz="3000" dirty="0">
                <a:solidFill>
                  <a:schemeClr val="tx1"/>
                </a:solidFill>
              </a:rPr>
              <a:t>Des fiches de travail </a:t>
            </a:r>
            <a:r>
              <a:rPr lang="fr-BE" sz="2400" dirty="0">
                <a:solidFill>
                  <a:schemeClr val="tx1"/>
                </a:solidFill>
              </a:rPr>
              <a:t>(fiches standard dont tous les champs sont à remplir, disponible à la page 89 du </a:t>
            </a:r>
            <a:r>
              <a:rPr lang="fr-BE" sz="2400" i="1" dirty="0">
                <a:solidFill>
                  <a:schemeClr val="tx1"/>
                </a:solidFill>
              </a:rPr>
              <a:t>Manuel pratique pour réaliser l’inventaire d’une église paroissiale </a:t>
            </a:r>
            <a:r>
              <a:rPr lang="fr-BE" sz="2400" dirty="0">
                <a:solidFill>
                  <a:schemeClr val="tx1"/>
                </a:solidFill>
              </a:rPr>
              <a:t>et sur le site du diocèse de Liège: </a:t>
            </a:r>
            <a:r>
              <a:rPr lang="fr-BE" sz="2400" dirty="0">
                <a:solidFill>
                  <a:srgbClr val="FF0000"/>
                </a:solidFill>
                <a:hlinkClick r:id="rId2"/>
              </a:rPr>
              <a:t>https://www.evechedeliege.be</a:t>
            </a:r>
            <a:r>
              <a:rPr lang="fr-BE" sz="2400" dirty="0">
                <a:solidFill>
                  <a:schemeClr val="tx1"/>
                </a:solidFill>
              </a:rPr>
              <a:t>)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BE" sz="3200" dirty="0">
                <a:solidFill>
                  <a:schemeClr val="tx1"/>
                </a:solidFill>
              </a:rPr>
              <a:t>Un mètre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BE" sz="3000" dirty="0">
                <a:solidFill>
                  <a:schemeClr val="tx1"/>
                </a:solidFill>
              </a:rPr>
              <a:t>Un appareil photo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BE" sz="3000" dirty="0">
                <a:solidFill>
                  <a:schemeClr val="tx1"/>
                </a:solidFill>
              </a:rPr>
              <a:t>Une lampe de poche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BE" sz="3000" dirty="0">
                <a:solidFill>
                  <a:schemeClr val="tx1"/>
                </a:solidFill>
              </a:rPr>
              <a:t>Une loupe</a:t>
            </a:r>
            <a:r>
              <a:rPr lang="fr-BE" sz="3000" dirty="0">
                <a:solidFill>
                  <a:schemeClr val="tx1"/>
                </a:solidFill>
                <a:sym typeface="Wingdings" panose="05000000000000000000" pitchFamily="2" charset="2"/>
              </a:rPr>
              <a:t>	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BE" sz="3000" dirty="0">
                <a:solidFill>
                  <a:schemeClr val="tx1"/>
                </a:solidFill>
                <a:sym typeface="Wingdings" panose="05000000000000000000" pitchFamily="2" charset="2"/>
              </a:rPr>
              <a:t>Une escabelle ou une échelle </a:t>
            </a:r>
            <a:endParaRPr lang="fr-BE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361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B195CB2-94AA-4F31-B4E1-D030E79F04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" r="1484"/>
          <a:stretch/>
        </p:blipFill>
        <p:spPr>
          <a:xfrm>
            <a:off x="3956180" y="0"/>
            <a:ext cx="4841765" cy="685246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6075E41-9C7E-4EE2-9245-50BEE7BB26CE}"/>
              </a:ext>
            </a:extLst>
          </p:cNvPr>
          <p:cNvSpPr txBox="1"/>
          <p:nvPr/>
        </p:nvSpPr>
        <p:spPr>
          <a:xfrm>
            <a:off x="0" y="2502902"/>
            <a:ext cx="39561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2000" dirty="0"/>
              <a:t>Fiche standard d’inventaire dans le</a:t>
            </a:r>
            <a:r>
              <a:rPr lang="fr-BE" sz="2000" i="1" dirty="0"/>
              <a:t> Manuel pratique pour réaliser l’inventaire d’une église paroissiale </a:t>
            </a:r>
            <a:endParaRPr lang="fr-BE" sz="2000" dirty="0"/>
          </a:p>
        </p:txBody>
      </p:sp>
    </p:spTree>
    <p:extLst>
      <p:ext uri="{BB962C8B-B14F-4D97-AF65-F5344CB8AC3E}">
        <p14:creationId xmlns:p14="http://schemas.microsoft.com/office/powerpoint/2010/main" val="32947337"/>
      </p:ext>
    </p:extLst>
  </p:cSld>
  <p:clrMapOvr>
    <a:masterClrMapping/>
  </p:clrMapOvr>
</p:sld>
</file>

<file path=ppt/theme/theme1.xml><?xml version="1.0" encoding="utf-8"?>
<a:theme xmlns:a="http://schemas.openxmlformats.org/drawingml/2006/main" name="Rétrospective">
  <a:themeElements>
    <a:clrScheme name="Rétrospectiv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étrospectiv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1467</TotalTime>
  <Words>915</Words>
  <Application>Microsoft Office PowerPoint</Application>
  <PresentationFormat>Grand écran</PresentationFormat>
  <Paragraphs>141</Paragraphs>
  <Slides>32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Wingdings</vt:lpstr>
      <vt:lpstr>Rétrospective</vt:lpstr>
      <vt:lpstr>Présentation PowerPoint</vt:lpstr>
      <vt:lpstr>Pourquoi dresser un inventaire du patrimoine mobilier religieux?</vt:lpstr>
      <vt:lpstr>Rappel</vt:lpstr>
      <vt:lpstr>Que faut-il inventorier?</vt:lpstr>
      <vt:lpstr>L’attitude optimale pour réaliser un inventaire</vt:lpstr>
      <vt:lpstr>Comment ça marche?</vt:lpstr>
      <vt:lpstr>Présentation PowerPoint</vt:lpstr>
      <vt:lpstr>Le matériel utile pour le travail sur le terrain</vt:lpstr>
      <vt:lpstr>Présentation PowerPoint</vt:lpstr>
      <vt:lpstr>Présentation PowerPoint</vt:lpstr>
      <vt:lpstr>Petit matériel supplémentaire</vt:lpstr>
      <vt:lpstr>Sur le terrain: méthodologie et conseils</vt:lpstr>
      <vt:lpstr>Prendre des bonnes photos, une importance capitale!</vt:lpstr>
      <vt:lpstr>Prendre des bonnes photos, une importance capitale!</vt:lpstr>
      <vt:lpstr>Présentation PowerPoint</vt:lpstr>
      <vt:lpstr>L’encodage: étape par étape</vt:lpstr>
      <vt:lpstr>Présentation PowerPoint</vt:lpstr>
      <vt:lpstr>Comment décrire un objet?</vt:lpstr>
      <vt:lpstr>Exemple: les inscriptions</vt:lpstr>
      <vt:lpstr>Y a-t-il une ou des caractéristiques qui rendent l’objet unique?</vt:lpstr>
      <vt:lpstr>Description d’un vêtement liturgique</vt:lpstr>
      <vt:lpstr>Description d’un vêtement liturgique</vt:lpstr>
      <vt:lpstr>Description d’une sculpture</vt:lpstr>
      <vt:lpstr>Description d’un objet orfévré</vt:lpstr>
      <vt:lpstr>Dans quel état est l’objet?</vt:lpstr>
      <vt:lpstr>Présentation PowerPoint</vt:lpstr>
      <vt:lpstr>Informations utiles</vt:lpstr>
      <vt:lpstr>Informations utiles</vt:lpstr>
      <vt:lpstr>Les formations au logiciel d’inventaire</vt:lpstr>
      <vt:lpstr>Les ressources utiles et disponibles en ligne</vt:lpstr>
      <vt:lpstr>Contacts utiles</vt:lpstr>
      <vt:lpstr>Exposition vêtements sacrés, sacrés vêtements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CIPAR</dc:creator>
  <cp:lastModifiedBy>maura moriaux</cp:lastModifiedBy>
  <cp:revision>533</cp:revision>
  <dcterms:created xsi:type="dcterms:W3CDTF">2018-10-17T06:51:09Z</dcterms:created>
  <dcterms:modified xsi:type="dcterms:W3CDTF">2018-12-05T13:56:03Z</dcterms:modified>
</cp:coreProperties>
</file>